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2" r:id="rId3"/>
    <p:sldId id="271" r:id="rId4"/>
    <p:sldId id="261" r:id="rId5"/>
    <p:sldId id="262" r:id="rId6"/>
    <p:sldId id="263" r:id="rId7"/>
    <p:sldId id="264" r:id="rId8"/>
    <p:sldId id="265" r:id="rId9"/>
    <p:sldId id="270" r:id="rId10"/>
    <p:sldId id="269" r:id="rId11"/>
    <p:sldId id="267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DB6B79-1323-4626-B03F-B71D92893653}" type="datetimeFigureOut">
              <a:rPr lang="es-MX" smtClean="0"/>
              <a:pPr/>
              <a:t>23/10/2014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65E9A2-A619-46D7-ABDA-C20612A096AC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finicion.de/agent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finicion.de/estado" TargetMode="External"/><Relationship Id="rId5" Type="http://schemas.openxmlformats.org/officeDocument/2006/relationships/hyperlink" Target="http://definicion.de/empresa" TargetMode="External"/><Relationship Id="rId4" Type="http://schemas.openxmlformats.org/officeDocument/2006/relationships/hyperlink" Target="http://definicion.de/person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Vecino" TargetMode="External"/><Relationship Id="rId13" Type="http://schemas.openxmlformats.org/officeDocument/2006/relationships/hyperlink" Target="http://es.wikipedia.org/wiki/Concejo_municipal" TargetMode="External"/><Relationship Id="rId18" Type="http://schemas.openxmlformats.org/officeDocument/2006/relationships/hyperlink" Target="http://es.wikipedia.org/wiki/Representaci%C3%B3n" TargetMode="External"/><Relationship Id="rId3" Type="http://schemas.openxmlformats.org/officeDocument/2006/relationships/hyperlink" Target="http://es.wikipedia.org/wiki/Localidad" TargetMode="External"/><Relationship Id="rId21" Type="http://schemas.openxmlformats.org/officeDocument/2006/relationships/hyperlink" Target="http://es.wikipedia.org/wiki/Concejo_abierto" TargetMode="External"/><Relationship Id="rId7" Type="http://schemas.openxmlformats.org/officeDocument/2006/relationships/hyperlink" Target="http://es.wikipedia.org/wiki/Padr%C3%B3n_municipal" TargetMode="External"/><Relationship Id="rId12" Type="http://schemas.openxmlformats.org/officeDocument/2006/relationships/hyperlink" Target="http://es.wikipedia.org/wiki/Alcald%C3%ADa" TargetMode="External"/><Relationship Id="rId17" Type="http://schemas.openxmlformats.org/officeDocument/2006/relationships/hyperlink" Target="http://es.wikipedia.org/wiki/Estado" TargetMode="External"/><Relationship Id="rId2" Type="http://schemas.openxmlformats.org/officeDocument/2006/relationships/hyperlink" Target="http://es.wikipedia.org/wiki/Entidad_subnacional" TargetMode="External"/><Relationship Id="rId16" Type="http://schemas.openxmlformats.org/officeDocument/2006/relationships/hyperlink" Target="http://es.wikipedia.org/wiki/Corregidor" TargetMode="External"/><Relationship Id="rId20" Type="http://schemas.openxmlformats.org/officeDocument/2006/relationships/hyperlink" Target="http://es.wikipedia.org/wiki/Democraci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Poblaci%C3%B3n" TargetMode="External"/><Relationship Id="rId11" Type="http://schemas.openxmlformats.org/officeDocument/2006/relationships/hyperlink" Target="http://es.wikipedia.org/wiki/Municipalidad" TargetMode="External"/><Relationship Id="rId5" Type="http://schemas.openxmlformats.org/officeDocument/2006/relationships/hyperlink" Target="http://es.wikipedia.org/wiki/T%C3%A9rmino_municipal" TargetMode="External"/><Relationship Id="rId15" Type="http://schemas.openxmlformats.org/officeDocument/2006/relationships/hyperlink" Target="http://es.wikipedia.org/wiki/Antiguo_R%C3%A9gimen_en_Espa%C3%B1a" TargetMode="External"/><Relationship Id="rId10" Type="http://schemas.openxmlformats.org/officeDocument/2006/relationships/hyperlink" Target="http://es.wikipedia.org/wiki/Ayuntamiento" TargetMode="External"/><Relationship Id="rId19" Type="http://schemas.openxmlformats.org/officeDocument/2006/relationships/hyperlink" Target="http://es.wikipedia.org/wiki/Elecci%C3%B3n" TargetMode="External"/><Relationship Id="rId4" Type="http://schemas.openxmlformats.org/officeDocument/2006/relationships/hyperlink" Target="http://es.wikipedia.org/wiki/Territorio" TargetMode="External"/><Relationship Id="rId9" Type="http://schemas.openxmlformats.org/officeDocument/2006/relationships/hyperlink" Target="http://es.wikipedia.org/wiki/Residente" TargetMode="External"/><Relationship Id="rId14" Type="http://schemas.openxmlformats.org/officeDocument/2006/relationships/hyperlink" Target="http://es.wikipedia.org/wiki/Alcalde" TargetMode="External"/><Relationship Id="rId2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120680" cy="916332"/>
          </a:xfrm>
        </p:spPr>
        <p:txBody>
          <a:bodyPr/>
          <a:lstStyle/>
          <a:p>
            <a:pPr algn="ctr"/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43808" y="4941168"/>
            <a:ext cx="6010830" cy="131591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endParaRPr lang="es-MX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ING. ARQ. </a:t>
            </a:r>
            <a:r>
              <a:rPr lang="es-MX" smtClean="0"/>
              <a:t>MA. GUADALUPE </a:t>
            </a:r>
            <a:r>
              <a:rPr lang="es-MX" dirty="0" smtClean="0"/>
              <a:t>COLIN VACA.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ING.ARQ. JESUS CARLOS HERNANDEZ CRUZ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8098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rebiobio.cl/Upload/agenci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194"/>
          <a:stretch/>
        </p:blipFill>
        <p:spPr bwMode="auto">
          <a:xfrm>
            <a:off x="4499992" y="4760536"/>
            <a:ext cx="3779242" cy="188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agencia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854696" cy="30243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b="1" dirty="0"/>
              <a:t>Agencia</a:t>
            </a:r>
            <a:r>
              <a:rPr lang="es-MX" dirty="0"/>
              <a:t> es el </a:t>
            </a:r>
            <a:r>
              <a:rPr lang="es-MX" b="1" dirty="0"/>
              <a:t>oficio</a:t>
            </a:r>
            <a:r>
              <a:rPr lang="es-MX" dirty="0"/>
              <a:t>, la </a:t>
            </a:r>
            <a:r>
              <a:rPr lang="es-MX" b="1" dirty="0"/>
              <a:t>oficina</a:t>
            </a:r>
            <a:r>
              <a:rPr lang="es-MX" dirty="0"/>
              <a:t> o el </a:t>
            </a:r>
            <a:r>
              <a:rPr lang="es-MX" b="1" dirty="0"/>
              <a:t>despacho</a:t>
            </a:r>
            <a:r>
              <a:rPr lang="es-MX" dirty="0"/>
              <a:t> del </a:t>
            </a:r>
            <a:r>
              <a:rPr lang="es-MX" b="1" dirty="0">
                <a:hlinkClick r:id="rId3"/>
              </a:rPr>
              <a:t>agente</a:t>
            </a:r>
            <a:r>
              <a:rPr lang="es-MX" dirty="0"/>
              <a:t> (la </a:t>
            </a:r>
            <a:r>
              <a:rPr lang="es-MX" dirty="0">
                <a:hlinkClick r:id="rId4"/>
              </a:rPr>
              <a:t>persona</a:t>
            </a:r>
            <a:r>
              <a:rPr lang="es-MX" dirty="0"/>
              <a:t> que tiene la virtud de obrar, que actúa con poder de otra o que es intermediario entre un vendedor y un comprador). El concepto procede del latín </a:t>
            </a:r>
            <a:r>
              <a:rPr lang="es-MX" i="1" dirty="0"/>
              <a:t>agentĭa</a:t>
            </a:r>
            <a:r>
              <a:rPr lang="es-MX" dirty="0"/>
              <a:t> que, a su vez, tiene su origen en </a:t>
            </a:r>
            <a:r>
              <a:rPr lang="es-MX" i="1" dirty="0"/>
              <a:t>agens</a:t>
            </a:r>
            <a:r>
              <a:rPr lang="es-MX" dirty="0"/>
              <a:t> (</a:t>
            </a:r>
            <a:r>
              <a:rPr lang="es-MX" b="1" dirty="0"/>
              <a:t>“el que hace</a:t>
            </a:r>
            <a:r>
              <a:rPr lang="es-MX" b="1" dirty="0" smtClean="0"/>
              <a:t>”</a:t>
            </a:r>
            <a:r>
              <a:rPr lang="es-MX" dirty="0" smtClean="0"/>
              <a:t>).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Una agencia es una </a:t>
            </a:r>
            <a:r>
              <a:rPr lang="es-MX" b="1" dirty="0">
                <a:hlinkClick r:id="rId5"/>
              </a:rPr>
              <a:t>empresa</a:t>
            </a:r>
            <a:r>
              <a:rPr lang="es-MX" dirty="0"/>
              <a:t> que se dedica a </a:t>
            </a:r>
            <a:r>
              <a:rPr lang="es-MX" b="1" dirty="0"/>
              <a:t>prestar servicios</a:t>
            </a:r>
            <a:r>
              <a:rPr lang="es-MX" dirty="0"/>
              <a:t> y que, por lo general, </a:t>
            </a:r>
            <a:r>
              <a:rPr lang="es-MX" b="1" dirty="0"/>
              <a:t>gestiona asuntos que no le son propios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agencia</a:t>
            </a:r>
            <a:r>
              <a:rPr lang="es-MX" dirty="0"/>
              <a:t>, por último, es una </a:t>
            </a:r>
            <a:r>
              <a:rPr lang="es-MX" b="1" dirty="0"/>
              <a:t>organización</a:t>
            </a:r>
            <a:r>
              <a:rPr lang="es-MX" dirty="0"/>
              <a:t> del </a:t>
            </a:r>
            <a:r>
              <a:rPr lang="es-MX" b="1" dirty="0">
                <a:hlinkClick r:id="rId6"/>
              </a:rPr>
              <a:t>Estado</a:t>
            </a:r>
            <a:r>
              <a:rPr lang="es-MX" dirty="0"/>
              <a:t> que gestiona un servicio público.</a:t>
            </a:r>
          </a:p>
        </p:txBody>
      </p:sp>
    </p:spTree>
    <p:extLst>
      <p:ext uri="{BB962C8B-B14F-4D97-AF65-F5344CB8AC3E}">
        <p14:creationId xmlns="" xmlns:p14="http://schemas.microsoft.com/office/powerpoint/2010/main" val="252939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121296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municipio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854696" cy="388843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MX" sz="3800" dirty="0"/>
              <a:t>Un </a:t>
            </a:r>
            <a:r>
              <a:rPr lang="es-MX" sz="3800" b="1" dirty="0"/>
              <a:t>municipio</a:t>
            </a:r>
            <a:r>
              <a:rPr lang="es-MX" sz="3800" dirty="0"/>
              <a:t> es una </a:t>
            </a:r>
            <a:r>
              <a:rPr lang="es-MX" sz="3800" dirty="0">
                <a:hlinkClick r:id="rId2" tooltip="Entidad subnacional"/>
              </a:rPr>
              <a:t>entidad administrativa</a:t>
            </a:r>
            <a:r>
              <a:rPr lang="es-MX" sz="3800" dirty="0"/>
              <a:t> que puede agrupar una sola </a:t>
            </a:r>
            <a:r>
              <a:rPr lang="es-MX" sz="3800" dirty="0">
                <a:hlinkClick r:id="rId3" tooltip="Localidad"/>
              </a:rPr>
              <a:t>localidad</a:t>
            </a:r>
            <a:r>
              <a:rPr lang="es-MX" sz="3800" dirty="0"/>
              <a:t> o varias, que puede hacer referencia a una ciudad, pueblo o aldea.</a:t>
            </a:r>
          </a:p>
          <a:p>
            <a:pPr algn="just"/>
            <a:r>
              <a:rPr lang="es-MX" sz="3800" dirty="0"/>
              <a:t>El municipio está compuesto por un </a:t>
            </a:r>
            <a:r>
              <a:rPr lang="es-MX" sz="3800" dirty="0">
                <a:hlinkClick r:id="rId4" tooltip="Territorio"/>
              </a:rPr>
              <a:t>territorio</a:t>
            </a:r>
            <a:r>
              <a:rPr lang="es-MX" sz="3800" dirty="0"/>
              <a:t> claramente definido por un </a:t>
            </a:r>
            <a:r>
              <a:rPr lang="es-MX" sz="3800" dirty="0">
                <a:hlinkClick r:id="rId5" tooltip="Término municipal"/>
              </a:rPr>
              <a:t>término municipal</a:t>
            </a:r>
            <a:r>
              <a:rPr lang="es-MX" sz="3800" dirty="0"/>
              <a:t> de límites fijados (aunque a veces no es continuo territorialmente, pudiendo extenderse fuera de sus </a:t>
            </a:r>
            <a:r>
              <a:rPr lang="es-MX" sz="3800" dirty="0" smtClean="0"/>
              <a:t>límites </a:t>
            </a:r>
            <a:r>
              <a:rPr lang="es-MX" sz="3800" dirty="0"/>
              <a:t>de otros municipios) y la </a:t>
            </a:r>
            <a:r>
              <a:rPr lang="es-MX" sz="3800" dirty="0">
                <a:hlinkClick r:id="rId6" tooltip="Población"/>
              </a:rPr>
              <a:t>población</a:t>
            </a:r>
            <a:r>
              <a:rPr lang="es-MX" sz="3800" dirty="0"/>
              <a:t> que lo habita (regulada jurídicamente por instrumentos estadísticos como el </a:t>
            </a:r>
            <a:r>
              <a:rPr lang="es-MX" sz="3800" dirty="0">
                <a:hlinkClick r:id="rId7" tooltip="Padrón municipal"/>
              </a:rPr>
              <a:t>padrón municipal</a:t>
            </a:r>
            <a:r>
              <a:rPr lang="es-MX" sz="3800" dirty="0"/>
              <a:t> y mecanismos que otorgan derechos, como el </a:t>
            </a:r>
            <a:r>
              <a:rPr lang="es-MX" sz="3800" i="1" dirty="0"/>
              <a:t>avecindamiento</a:t>
            </a:r>
            <a:r>
              <a:rPr lang="es-MX" sz="3800" dirty="0"/>
              <a:t> o </a:t>
            </a:r>
            <a:r>
              <a:rPr lang="es-MX" sz="3800" i="1" dirty="0"/>
              <a:t>vecindad legal</a:t>
            </a:r>
            <a:r>
              <a:rPr lang="es-MX" sz="3800" dirty="0"/>
              <a:t>, que sólo considera </a:t>
            </a:r>
            <a:r>
              <a:rPr lang="es-MX" sz="3800" dirty="0">
                <a:hlinkClick r:id="rId8" tooltip="Vecino"/>
              </a:rPr>
              <a:t>vecino</a:t>
            </a:r>
            <a:r>
              <a:rPr lang="es-MX" sz="3800" dirty="0"/>
              <a:t> al habitante que cumple determinadas características –origen o antigüedad– y no al mero </a:t>
            </a:r>
            <a:r>
              <a:rPr lang="es-MX" sz="3800" dirty="0">
                <a:hlinkClick r:id="rId9" tooltip="Residente"/>
              </a:rPr>
              <a:t>residente</a:t>
            </a:r>
            <a:r>
              <a:rPr lang="es-MX" sz="3800" dirty="0"/>
              <a:t>.</a:t>
            </a:r>
          </a:p>
          <a:p>
            <a:pPr algn="just"/>
            <a:r>
              <a:rPr lang="es-MX" sz="3800" dirty="0"/>
              <a:t>El municipio está regido por un órgano colegiado denominado </a:t>
            </a:r>
            <a:r>
              <a:rPr lang="es-MX" sz="3800" dirty="0">
                <a:hlinkClick r:id="rId10" tooltip="Ayuntamiento"/>
              </a:rPr>
              <a:t>ayuntamiento</a:t>
            </a:r>
            <a:r>
              <a:rPr lang="es-MX" sz="3800" dirty="0"/>
              <a:t>, </a:t>
            </a:r>
            <a:r>
              <a:rPr lang="es-MX" sz="3800" dirty="0">
                <a:hlinkClick r:id="rId11" tooltip="Municipalidad"/>
              </a:rPr>
              <a:t>municipalidad</a:t>
            </a:r>
            <a:r>
              <a:rPr lang="es-MX" sz="3800" dirty="0"/>
              <a:t>, </a:t>
            </a:r>
            <a:r>
              <a:rPr lang="es-MX" sz="3800" dirty="0">
                <a:hlinkClick r:id="rId12" tooltip="Alcaldía"/>
              </a:rPr>
              <a:t>alcaldía</a:t>
            </a:r>
            <a:r>
              <a:rPr lang="es-MX" sz="3800" dirty="0"/>
              <a:t> o </a:t>
            </a:r>
            <a:r>
              <a:rPr lang="es-MX" sz="3800" dirty="0">
                <a:hlinkClick r:id="rId13" tooltip="Concejo municipal"/>
              </a:rPr>
              <a:t>concejo</a:t>
            </a:r>
            <a:r>
              <a:rPr lang="es-MX" sz="3800" dirty="0"/>
              <a:t>, encabezado por una institución unipersonal: el </a:t>
            </a:r>
            <a:r>
              <a:rPr lang="es-MX" sz="3800" dirty="0">
                <a:hlinkClick r:id="rId14" tooltip="Alcalde"/>
              </a:rPr>
              <a:t>alcalde</a:t>
            </a:r>
            <a:r>
              <a:rPr lang="es-MX" sz="3800" dirty="0"/>
              <a:t> (en el </a:t>
            </a:r>
            <a:r>
              <a:rPr lang="es-MX" sz="3800" dirty="0">
                <a:hlinkClick r:id="rId15" tooltip="Antiguo Régimen en España"/>
              </a:rPr>
              <a:t>Antiguo Régimen en España</a:t>
            </a:r>
            <a:r>
              <a:rPr lang="es-MX" sz="3800" dirty="0"/>
              <a:t> había un alcalde por el </a:t>
            </a:r>
            <a:r>
              <a:rPr lang="es-MX" sz="3800" i="1" dirty="0"/>
              <a:t>estado noble</a:t>
            </a:r>
            <a:r>
              <a:rPr lang="es-MX" sz="3800" dirty="0"/>
              <a:t> y otro por el </a:t>
            </a:r>
            <a:r>
              <a:rPr lang="es-MX" sz="3800" i="1" dirty="0"/>
              <a:t>estado llano</a:t>
            </a:r>
            <a:r>
              <a:rPr lang="es-MX" sz="3800" dirty="0"/>
              <a:t>; y en las principales ciudades un </a:t>
            </a:r>
            <a:r>
              <a:rPr lang="es-MX" sz="3800" dirty="0">
                <a:hlinkClick r:id="rId16" tooltip="Corregidor"/>
              </a:rPr>
              <a:t>corregidor</a:t>
            </a:r>
            <a:r>
              <a:rPr lang="es-MX" sz="3800" dirty="0"/>
              <a:t> designado por el rey). Por extensión, también se usa el término </a:t>
            </a:r>
            <a:r>
              <a:rPr lang="es-MX" sz="3800" i="1" dirty="0"/>
              <a:t>municipio</a:t>
            </a:r>
            <a:r>
              <a:rPr lang="es-MX" sz="3800" dirty="0"/>
              <a:t> para referirse al ayuntamiento o municipalidad en sí. En la mayoría de </a:t>
            </a:r>
            <a:r>
              <a:rPr lang="es-MX" sz="3800" dirty="0">
                <a:hlinkClick r:id="rId17" tooltip="Estado"/>
              </a:rPr>
              <a:t>Estados</a:t>
            </a:r>
            <a:r>
              <a:rPr lang="es-MX" sz="3800" dirty="0"/>
              <a:t> modernos, un municipio es la división administrativa más pequeña que posee sus propios dirigentes </a:t>
            </a:r>
            <a:r>
              <a:rPr lang="es-MX" sz="3800" dirty="0">
                <a:hlinkClick r:id="rId18" tooltip="Representación"/>
              </a:rPr>
              <a:t>representativos</a:t>
            </a:r>
            <a:r>
              <a:rPr lang="es-MX" sz="3800" dirty="0"/>
              <a:t>, </a:t>
            </a:r>
            <a:r>
              <a:rPr lang="es-MX" sz="3800" dirty="0">
                <a:hlinkClick r:id="rId19" tooltip="Elección"/>
              </a:rPr>
              <a:t>elegidos</a:t>
            </a:r>
            <a:r>
              <a:rPr lang="es-MX" sz="3800" dirty="0"/>
              <a:t> </a:t>
            </a:r>
            <a:r>
              <a:rPr lang="es-MX" sz="3800" dirty="0">
                <a:hlinkClick r:id="rId20" tooltip="Democracia"/>
              </a:rPr>
              <a:t>democráticamente</a:t>
            </a:r>
            <a:r>
              <a:rPr lang="es-MX" sz="3800" dirty="0"/>
              <a:t>. En algunos municipios españoles todavía funciona el régimen medieval de gobierno, gestión y decisión por participación asamblearia denominado </a:t>
            </a:r>
            <a:r>
              <a:rPr lang="es-MX" sz="3800" i="1" dirty="0">
                <a:hlinkClick r:id="rId21" tooltip="Concejo abierto"/>
              </a:rPr>
              <a:t>concejo abierto</a:t>
            </a:r>
            <a:r>
              <a:rPr lang="es-MX" sz="3800" dirty="0"/>
              <a:t>.</a:t>
            </a:r>
          </a:p>
          <a:p>
            <a:pPr algn="just"/>
            <a:endParaRPr lang="es-MX" dirty="0"/>
          </a:p>
        </p:txBody>
      </p:sp>
      <p:pic>
        <p:nvPicPr>
          <p:cNvPr id="3074" name="Picture 2" descr="http://upload.wikimedia.org/wikipedia/commons/thumb/3/38/Delegaciones_del_municipio_de_Ensenada_BC.png/400px-Delegaciones_del_municipio_de_Ensenada_BC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55" b="15788"/>
          <a:stretch/>
        </p:blipFill>
        <p:spPr bwMode="auto">
          <a:xfrm>
            <a:off x="5484712" y="4581128"/>
            <a:ext cx="2945904" cy="2187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451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75555"/>
            <a:ext cx="7125113" cy="461665"/>
          </a:xfr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defTabSz="914400"/>
            <a:r>
              <a:rPr lang="es-MX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¿QUÉ ES EL DESARROLLO URBANO?</a:t>
            </a:r>
            <a:endParaRPr lang="es-MX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12777"/>
            <a:ext cx="7776864" cy="24482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/>
              <a:t>El desarrollo urbano es el proceso de transformación, mediante la consolidación de una adecuada ordenación territorial en sus aspectos físicos, económicos y sociales, y un cambio estructural de los asentamientos humanos en los centros de población (urbana o rural), encaminadas a la protección y conservación del medio ambiente, de incentivos para que las empresas inviertan en tecnología encaminado a un desarrollo sustentable, a la promoción de servicios de las ciudades en condiciones de funcionalidad, y al mejoramiento de la calidad de vida de la población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pic>
        <p:nvPicPr>
          <p:cNvPr id="1026" name="Picture 2" descr="http://www.ciudadposible.com/wp-content/uploads/2009/10/131_01_comite_desarrollo_urb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3750813" cy="2708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bibliocad.com/biblioteca/image/00040000/1000/plan-de-desarrollo-urbano-delegacion-cuauhtemoc_4190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2933750" cy="2655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5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9244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800" dirty="0"/>
              <a:t>¿Qué área rige el desarrollo urbano en México?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1372" y="1268760"/>
            <a:ext cx="8027052" cy="27737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600" dirty="0"/>
              <a:t>La Dirección de Desarrollo Urbano es un área que pertenece a la SEDUMA, que se encarga de evaluar y definir una adecuada ordenación territorial del sistema de ciudades y de los centros de población, participando con las autoridades municipales, estatales y federales, para evaluar, actualizar e implementar instrumentos normativos, de planeación, de evaluación, de capacitación y de proyectos agroindustriales, con el objetivo de impulsar el desarrollo de los centros urbanos, tanto en materia urbana, social, económica y en aspectos relacionados con la vivienda, tendiente a la conservación y mejoramiento del medio ambiente y de la calidad de vida de la población.</a:t>
            </a:r>
          </a:p>
          <a:p>
            <a:endParaRPr lang="es-MX" sz="1600" dirty="0"/>
          </a:p>
        </p:txBody>
      </p:sp>
      <p:pic>
        <p:nvPicPr>
          <p:cNvPr id="3074" name="Picture 2" descr="http://www.revistayucatan.com/v1/wp-content/uploads/2009/04/logo-gobier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8429"/>
            <a:ext cx="2016224" cy="2382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leconomista.com.mx/files/imagecache/nota_completa/seduvi-o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03934"/>
            <a:ext cx="3657228" cy="2427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22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11027" cy="9244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800" dirty="0"/>
              <a:t>¿Por qué es necesario un plan de desarrollo urbano?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3"/>
            <a:ext cx="7378979" cy="22322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es-MX" sz="1600" dirty="0"/>
              <a:t>La necesidad de la elaboración de un plan de desarrollo urbano nace a partir de la demanda de servicios y el incremento en cantidad de desechos que produce la población. Ya que no existen organismos, sistemas o mecanismos reguladores del desarrollo urbano se hace necesaria la creación de planes a corto, mediano y largo plazo, para que conduzcan a mejorar el funcionamiento y reordenamiento de la ciudad y poder así elevar la calidad de vida de la población.</a:t>
            </a:r>
          </a:p>
        </p:txBody>
      </p:sp>
      <p:pic>
        <p:nvPicPr>
          <p:cNvPr id="2050" name="Picture 2" descr="http://www.espinillo.org/barrio/historia/madrid/1974-m30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328100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eduvopslp.gob.mx/interfaz/a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03156"/>
            <a:ext cx="3242139" cy="2394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28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l_fi" descr="http://4.bp.blogspot.com/_a4vpN76um_g/TD8a4zb7ElI/AAAAAAAAAcI/OQZgbXThUtQ/s1600/ley.jpg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692696"/>
            <a:ext cx="320384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884418"/>
            <a:ext cx="7772400" cy="830997"/>
          </a:xfr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s-MX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LEY GENERAL DE ASENTAMIENTOS HUMANOS</a:t>
            </a:r>
          </a:p>
        </p:txBody>
      </p:sp>
      <p:pic>
        <p:nvPicPr>
          <p:cNvPr id="9" name="il_fi" descr="http://4.bp.blogspot.com/_a4vpN76um_g/TD8a4zb7ElI/AAAAAAAAAcI/OQZgbXThUtQ/s1600/ley.jpg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5940152" y="692696"/>
            <a:ext cx="320384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l_fi" descr="http://psicologiajuridicaforense.files.wordpress.com/2011/01/ley-24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2696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l_fi" descr="http://4.bp.blogspot.com/_a4vpN76um_g/TD8a4zb7ElI/AAAAAAAAAcI/OQZgbXThUtQ/s1600/ley.jpg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4005064"/>
            <a:ext cx="320384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l_fi" descr="http://4.bp.blogspot.com/_a4vpN76um_g/TD8a4zb7ElI/AAAAAAAAAcI/OQZgbXThUtQ/s1600/ley.jpg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5940152" y="4005064"/>
            <a:ext cx="320384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l_fi" descr="http://psicologiajuridicaforense.files.wordpress.com/2011/01/ley-24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81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l_fi" descr="http://elnoticoto.com/wp-content/uploads/2011/08/diputados-en-el-congreso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725144"/>
            <a:ext cx="3131840" cy="17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2267744" y="19888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91680" y="2708920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atin typeface="Baskerville Old Face" pitchFamily="18" charset="0"/>
              </a:rPr>
              <a:t>Se compone de ocho capítulos, 60 artículos y ocho artículos transitorios. </a:t>
            </a:r>
            <a:endParaRPr lang="es-MX" sz="3600" b="1" dirty="0">
              <a:latin typeface="Baskerville Old Face" pitchFamily="18" charset="0"/>
            </a:endParaRPr>
          </a:p>
        </p:txBody>
      </p:sp>
      <p:pic>
        <p:nvPicPr>
          <p:cNvPr id="13" name="il_fi" descr="http://elnoticoto.com/wp-content/uploads/2011/08/diputados-en-el-congreso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31840" y="4725144"/>
            <a:ext cx="3168352" cy="173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l_fi" descr="http://elnoticoto.com/wp-content/uploads/2011/08/diputados-en-el-congreso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47656" y="4725144"/>
            <a:ext cx="3096344" cy="173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http://elnoticoto.com/wp-content/uploads/2011/08/diputados-en-el-congreso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32656"/>
            <a:ext cx="3131840" cy="173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l_fi" descr="http://elnoticoto.com/wp-content/uploads/2011/08/diputados-en-el-congreso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31840" y="332656"/>
            <a:ext cx="3168352" cy="173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l_fi" descr="http://elnoticoto.com/wp-content/uploads/2011/08/diputados-en-el-congreso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47656" y="332656"/>
            <a:ext cx="3096344" cy="173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316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http://2.bp.blogspot.com/-o5BXc9nHffg/T8NyromR99I/AAAAAAAAAIo/XkexdamkH9E/s1600/dirigir.jpg"/>
          <p:cNvPicPr/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226729" y="452027"/>
            <a:ext cx="172819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1547664" y="674400"/>
            <a:ext cx="61926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ORDENACIÓN Y REGULACIÓN</a:t>
            </a:r>
          </a:p>
          <a:p>
            <a:pPr algn="ctr"/>
            <a:endParaRPr lang="es-MX" sz="3200" dirty="0" smtClean="0"/>
          </a:p>
          <a:p>
            <a:pPr algn="ctr"/>
            <a:endParaRPr lang="es-MX" sz="3200" dirty="0" smtClean="0"/>
          </a:p>
          <a:p>
            <a:pPr algn="ctr"/>
            <a:r>
              <a:rPr lang="es-MX" sz="2000" dirty="0" smtClean="0"/>
              <a:t> DE LOS    </a:t>
            </a:r>
          </a:p>
          <a:p>
            <a:pPr algn="ctr"/>
            <a:endParaRPr lang="es-MX" sz="2000" dirty="0" smtClean="0"/>
          </a:p>
          <a:p>
            <a:pPr algn="ctr"/>
            <a:endParaRPr lang="es-MX" sz="2000" dirty="0" smtClean="0"/>
          </a:p>
          <a:p>
            <a:pPr algn="ctr"/>
            <a:r>
              <a:rPr lang="es-MX" sz="2800" b="1" dirty="0" smtClean="0"/>
              <a:t>ASENTAMIENTOS HUMANOS</a:t>
            </a:r>
          </a:p>
          <a:p>
            <a:pPr algn="ctr"/>
            <a:endParaRPr lang="es-MX" sz="2800" dirty="0" smtClean="0"/>
          </a:p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 </a:t>
            </a:r>
            <a:r>
              <a:rPr lang="es-MX" sz="2000" dirty="0" smtClean="0"/>
              <a:t>EN EL </a:t>
            </a:r>
          </a:p>
          <a:p>
            <a:pPr algn="ctr"/>
            <a:endParaRPr lang="es-MX" sz="2000" dirty="0" smtClean="0"/>
          </a:p>
          <a:p>
            <a:pPr algn="ctr"/>
            <a:endParaRPr lang="es-MX" sz="2000" dirty="0" smtClean="0"/>
          </a:p>
          <a:p>
            <a:pPr algn="ctr"/>
            <a:endParaRPr lang="es-MX" sz="2000" dirty="0" smtClean="0"/>
          </a:p>
          <a:p>
            <a:pPr algn="ctr"/>
            <a:r>
              <a:rPr lang="es-MX" sz="2800" b="1" dirty="0" smtClean="0"/>
              <a:t>TERRITORIO NACIONAL</a:t>
            </a:r>
            <a:endParaRPr lang="es-MX" sz="2800" b="1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634896" y="295572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4696367" y="5301208"/>
            <a:ext cx="0" cy="766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644008" y="1543507"/>
            <a:ext cx="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4634896" y="4040836"/>
            <a:ext cx="9112" cy="900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il_fi" descr="http://www.pcij.org/imag/Yearend2004/spraw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76872"/>
            <a:ext cx="1800200" cy="133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ciudadcapital.com.mx/wp-content/uploads/2010/12/asentamientos-360x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1956596" cy="1326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illuminati2012.files.wordpress.com/2009/11/plane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728192" cy="1606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qhys.com/wp-content/fotos/2011/11/fotografia-mapa-topografico-de-mexic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7" y="4653136"/>
            <a:ext cx="2336583" cy="1702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exicofirstclass.com/map-images/mapa-mexico-estado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79" y="4797152"/>
            <a:ext cx="2125192" cy="1604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19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t0.gstatic.com/images?q=tbn:ANd9GcReBaWIChtHzNeDRcv2Alqgi_JKgNGa-Qg_llw_DKfjInwI7lHxf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7" y="1447093"/>
            <a:ext cx="3960440" cy="467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8140" y="634857"/>
            <a:ext cx="8865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/>
              <a:t>LOS PLANES O PROGRAMAS DE DESARROLLO URBANO 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4997049" y="1591266"/>
            <a:ext cx="3407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R</a:t>
            </a:r>
            <a:r>
              <a:rPr lang="es-MX" dirty="0" smtClean="0"/>
              <a:t>egular</a:t>
            </a:r>
            <a:r>
              <a:rPr lang="es-MX" dirty="0"/>
              <a:t>, controlar y vigilar las reservas, usos y destinos de áreas y predios; administrar la </a:t>
            </a:r>
            <a:r>
              <a:rPr lang="es-MX" dirty="0" smtClean="0"/>
              <a:t>zonificación. </a:t>
            </a:r>
          </a:p>
          <a:p>
            <a:pPr algn="just"/>
            <a:r>
              <a:rPr lang="es-MX" dirty="0" smtClean="0"/>
              <a:t>Expedir </a:t>
            </a:r>
            <a:r>
              <a:rPr lang="es-MX" dirty="0"/>
              <a:t>las autorizaciones, licencias y permisos de uso de </a:t>
            </a:r>
            <a:r>
              <a:rPr lang="es-MX" dirty="0" smtClean="0"/>
              <a:t>suelo, construcción</a:t>
            </a:r>
            <a:r>
              <a:rPr lang="es-MX" dirty="0"/>
              <a:t>, fraccionamientos, subdivisiones, fusiones, </a:t>
            </a:r>
            <a:r>
              <a:rPr lang="es-MX" dirty="0" err="1" smtClean="0"/>
              <a:t>relotificaciones</a:t>
            </a:r>
            <a:r>
              <a:rPr lang="es-MX" dirty="0" smtClean="0"/>
              <a:t> </a:t>
            </a:r>
            <a:r>
              <a:rPr lang="es-MX" dirty="0"/>
              <a:t>y condominios; intervenir en la regularización de la tenencia de la tierra </a:t>
            </a:r>
            <a:r>
              <a:rPr lang="es-MX" dirty="0" smtClean="0"/>
              <a:t>urbana y la conurbación.</a:t>
            </a:r>
          </a:p>
          <a:p>
            <a:pPr algn="just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75645" y="1848592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</a:rPr>
              <a:t>Ley General del Equilibrio Ecológico y la Protección al Ambiente </a:t>
            </a:r>
            <a:endParaRPr lang="es-MX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MX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Secretaría de la Reforma Agraria </a:t>
            </a:r>
            <a:endParaRPr lang="es-MX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MX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Secretaría de Agricultura y Recursos Hidráulicos </a:t>
            </a:r>
            <a:endParaRPr lang="es-MX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MX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Secretaría de Desarrollo </a:t>
            </a:r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Social</a:t>
            </a:r>
          </a:p>
          <a:p>
            <a:endParaRPr lang="es-MX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Secretaría de Hacienda y Crédito Público </a:t>
            </a:r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s-MX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talproduce.com.mx/wsimages/locali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9" y="3119446"/>
            <a:ext cx="5963056" cy="3549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presaspymesblog.com.ar/wp-content/uploads/contrato-labo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13712"/>
            <a:ext cx="2429894" cy="1918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987824" y="3286228"/>
            <a:ext cx="1417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FEDERACIÓN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220072" y="3741873"/>
            <a:ext cx="1964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 FEDERATIVAS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19796" y="4111204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dirty="0">
                <a:ln>
                  <a:solidFill>
                    <a:schemeClr val="tx1"/>
                  </a:solidFill>
                </a:ln>
              </a:rPr>
              <a:t>MUNICIPIOS</a:t>
            </a:r>
            <a:endParaRPr lang="es-MX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983149" y="404664"/>
            <a:ext cx="1731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CONCURRENCIA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4744139" y="2708920"/>
            <a:ext cx="429309" cy="399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140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24743"/>
            <a:ext cx="5958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La </a:t>
            </a:r>
            <a:r>
              <a:rPr lang="es-ES" sz="1600" b="1" dirty="0" smtClean="0"/>
              <a:t>Constitución</a:t>
            </a:r>
            <a:r>
              <a:rPr lang="es-ES" sz="1600" dirty="0" smtClean="0"/>
              <a:t> o </a:t>
            </a:r>
            <a:r>
              <a:rPr lang="es-ES" sz="1600" b="1" dirty="0" smtClean="0"/>
              <a:t>carta magna</a:t>
            </a:r>
            <a:r>
              <a:rPr lang="es-ES" sz="1600" dirty="0" smtClean="0"/>
              <a:t> (del latín </a:t>
            </a:r>
            <a:r>
              <a:rPr lang="es-ES" sz="1600" i="1" dirty="0" smtClean="0"/>
              <a:t>cum</a:t>
            </a:r>
            <a:r>
              <a:rPr lang="es-ES" sz="1600" dirty="0" smtClean="0"/>
              <a:t>, con, y </a:t>
            </a:r>
            <a:r>
              <a:rPr lang="es-ES" sz="1600" i="1" dirty="0" err="1" smtClean="0"/>
              <a:t>statuere</a:t>
            </a:r>
            <a:r>
              <a:rPr lang="es-ES" sz="1600" dirty="0" smtClean="0"/>
              <a:t>, establecer) es la norma suprema, escrita o no, de un Estado soberano, establecida o aceptada para regirlo.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6330225"/>
            <a:ext cx="5832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FUENTE : QUISBERT, </a:t>
            </a:r>
            <a:r>
              <a:rPr lang="es-ES" sz="1000" dirty="0" err="1" smtClean="0"/>
              <a:t>Ermo</a:t>
            </a:r>
            <a:r>
              <a:rPr lang="es-ES" sz="1000" dirty="0" smtClean="0"/>
              <a:t>, </a:t>
            </a:r>
            <a:r>
              <a:rPr lang="es-ES" sz="1000" i="1" dirty="0" smtClean="0"/>
              <a:t>¿Qué es una Constitución política del Estado?</a:t>
            </a:r>
            <a:r>
              <a:rPr lang="es-ES" sz="1000" dirty="0" smtClean="0"/>
              <a:t> La Paz, Bolivia, CED, 2007.</a:t>
            </a:r>
            <a:endParaRPr lang="es-MX" sz="1000" dirty="0"/>
          </a:p>
        </p:txBody>
      </p:sp>
      <p:sp>
        <p:nvSpPr>
          <p:cNvPr id="6" name="5 Rectángulo"/>
          <p:cNvSpPr/>
          <p:nvPr/>
        </p:nvSpPr>
        <p:spPr>
          <a:xfrm>
            <a:off x="320793" y="344609"/>
            <a:ext cx="596127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¿QUE ES CONSTITUCION?</a:t>
            </a:r>
            <a:endParaRPr lang="es-MX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http://t2.gstatic.com/images?q=tbn:ANd9GcSTdx2QhQ-EFVjfWSv8-sLj1RwdeQkP_-XIHYmbRN15ddiWC5mF&amp;t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04" y="935173"/>
            <a:ext cx="1694175" cy="170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52574"/>
            <a:ext cx="2663577" cy="190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72" y="4941168"/>
            <a:ext cx="11715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39552" y="26369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1400" dirty="0" smtClean="0"/>
              <a:t>Define las relaciones entre los poderes </a:t>
            </a:r>
            <a:r>
              <a:rPr lang="es-ES" sz="1400" dirty="0"/>
              <a:t>del Estado (legislativo, ejecutivo y judicial) y de estos con sus </a:t>
            </a:r>
            <a:r>
              <a:rPr lang="es-ES" sz="1400" dirty="0" smtClean="0"/>
              <a:t>ciudadanos</a:t>
            </a:r>
            <a:r>
              <a:rPr lang="es-ES" sz="1400" dirty="0"/>
              <a:t>.</a:t>
            </a:r>
            <a:endParaRPr lang="es-ES" sz="1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400" dirty="0" smtClean="0"/>
              <a:t>Establece las </a:t>
            </a:r>
            <a:r>
              <a:rPr lang="es-ES" sz="1400" dirty="0"/>
              <a:t>bases para su gobierno y para la organización de las instituciones en que tales poderes se asientan. </a:t>
            </a:r>
            <a:endParaRPr lang="es-ES" sz="1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400" dirty="0" smtClean="0"/>
              <a:t>Garantiza los </a:t>
            </a:r>
            <a:r>
              <a:rPr lang="es-ES" sz="1400" dirty="0"/>
              <a:t>fundamentos de la vida económica y social, así como,  los deberes y como derechos de los ciudadanos.</a:t>
            </a:r>
            <a:endParaRPr lang="es-ES" sz="14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61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2348880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/>
              <a:t>Con el fin de mejorar </a:t>
            </a:r>
          </a:p>
          <a:p>
            <a:pPr algn="ctr"/>
            <a:r>
              <a:rPr lang="es-MX" sz="2800" dirty="0" smtClean="0"/>
              <a:t>el </a:t>
            </a:r>
            <a:r>
              <a:rPr lang="es-MX" sz="2800" dirty="0"/>
              <a:t>nivel y calidad de vida de la población urbana y </a:t>
            </a:r>
            <a:r>
              <a:rPr lang="es-MX" sz="2800" dirty="0" smtClean="0"/>
              <a:t>rural.</a:t>
            </a:r>
            <a:endParaRPr lang="es-MX" sz="2800" dirty="0"/>
          </a:p>
        </p:txBody>
      </p:sp>
      <p:pic>
        <p:nvPicPr>
          <p:cNvPr id="4" name="il_fi" descr="http://t1.gstatic.com/images?q=tbn:ANd9GcRN5MLkaBFe4P7_0pFghaLy5kkjvoQzkhPXd-QCziPPPSUqyk_FaQ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26997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mw2.google.com/mw-panoramio/photos/medium/21365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37112"/>
            <a:ext cx="3888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1.gstatic.com/images?q=tbn:ANd9GcRN5MLkaBFe4P7_0pFghaLy5kkjvoQzkhPXd-QCziPPPSUqyk_FaQ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7112"/>
            <a:ext cx="26277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t1.gstatic.com/images?q=tbn:ANd9GcRN5MLkaBFe4P7_0pFghaLy5kkjvoQzkhPXd-QCziPPPSUqyk_FaQ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951312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mw2.google.com/mw-panoramio/photos/medium/21365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197" y="404664"/>
            <a:ext cx="482941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t1.gstatic.com/images?q=tbn:ANd9GcRN5MLkaBFe4P7_0pFghaLy5kkjvoQzkhPXd-QCziPPPSUqyk_FaQ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688" y="404664"/>
            <a:ext cx="2951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25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RAMO 33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Recursos que la Federación transfiere a las haciendas públicas de los Estados y Municipios, condicionando su gasto a la consecución y cumplimiento de los objetivos que para cada tipo de aportación establece la Ley de Coordinación Fiscal.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INTRODUCCION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 smtClean="0"/>
              <a:t>No </a:t>
            </a:r>
            <a:r>
              <a:rPr lang="es-MX" dirty="0"/>
              <a:t>fue sino con la Ley de Coordinación Fiscal de 1980 que </a:t>
            </a:r>
            <a:r>
              <a:rPr lang="es-MX" dirty="0" smtClean="0"/>
              <a:t>se sentaron </a:t>
            </a:r>
            <a:r>
              <a:rPr lang="es-MX" dirty="0"/>
              <a:t>las bases de un esquema de coordinación más amplio y se comenzó </a:t>
            </a:r>
            <a:r>
              <a:rPr lang="es-MX" dirty="0" smtClean="0"/>
              <a:t>a resolver </a:t>
            </a:r>
            <a:r>
              <a:rPr lang="es-MX" dirty="0"/>
              <a:t>el problema del reparto desigual de las participaciones, </a:t>
            </a:r>
            <a:r>
              <a:rPr lang="es-MX" dirty="0" smtClean="0"/>
              <a:t>modificándose sustancialmente </a:t>
            </a:r>
            <a:r>
              <a:rPr lang="es-MX" dirty="0"/>
              <a:t>la forma de repartirlas pues se consideró que cierta cantidad </a:t>
            </a:r>
            <a:r>
              <a:rPr lang="es-MX" dirty="0" smtClean="0"/>
              <a:t>de ellas </a:t>
            </a:r>
            <a:r>
              <a:rPr lang="es-MX" dirty="0"/>
              <a:t>deberían distribuirse no sólo en función de donde se generara </a:t>
            </a:r>
            <a:r>
              <a:rPr lang="es-MX" dirty="0" smtClean="0"/>
              <a:t>la recaudación</a:t>
            </a:r>
            <a:r>
              <a:rPr lang="es-MX" dirty="0"/>
              <a:t>, sino dependiendo del grado de desarrollo regional.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Se consignó igualmente </a:t>
            </a:r>
            <a:r>
              <a:rPr lang="es-MX" dirty="0"/>
              <a:t>que la colaboración administrativa de los estados con la </a:t>
            </a:r>
            <a:r>
              <a:rPr lang="es-MX" dirty="0" smtClean="0"/>
              <a:t>Federación debería </a:t>
            </a:r>
            <a:r>
              <a:rPr lang="es-MX" dirty="0"/>
              <a:t>hacerse mediante convenios.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/>
              <a:t>Con la nueva Ley de Coordinación fiscal, e iniciada ya la década de </a:t>
            </a:r>
            <a:r>
              <a:rPr lang="es-MX" dirty="0" smtClean="0"/>
              <a:t>los noventa</a:t>
            </a:r>
            <a:r>
              <a:rPr lang="es-MX" dirty="0"/>
              <a:t>, cobró mayor impulso el proceso de descentralización de los </a:t>
            </a:r>
            <a:r>
              <a:rPr lang="es-MX" dirty="0" smtClean="0"/>
              <a:t>recursos para </a:t>
            </a:r>
            <a:r>
              <a:rPr lang="es-MX" dirty="0"/>
              <a:t>combatir la pobreza. El gobierno federal determinó transferir a estados </a:t>
            </a:r>
            <a:r>
              <a:rPr lang="es-MX" dirty="0" smtClean="0"/>
              <a:t>y municipios </a:t>
            </a:r>
            <a:r>
              <a:rPr lang="es-MX" dirty="0"/>
              <a:t>el manejo del 23% de los recursos del Ramo 26 de “Solidaridad </a:t>
            </a:r>
            <a:r>
              <a:rPr lang="es-MX" dirty="0" smtClean="0"/>
              <a:t>y Desarrollo </a:t>
            </a:r>
            <a:r>
              <a:rPr lang="es-MX" dirty="0"/>
              <a:t>Regional”, porcentaje que se incrementó a 50% en 1994 y a 65% </a:t>
            </a:r>
            <a:r>
              <a:rPr lang="es-MX" dirty="0" smtClean="0"/>
              <a:t>en 1996 </a:t>
            </a:r>
            <a:r>
              <a:rPr lang="es-MX" dirty="0"/>
              <a:t>y 1997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/>
              <a:t>A partir de 1998, producto de las reformas al sistema de transferencias, se incorporaron en el Presupuesto de Egresos de la Federación (PEF) y en el Capítulo V de la Ley de Coordinación Fiscal (LCF), los Fondos de Aportaciones Federales o Ramo 33 evoluciono.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31152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38864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CONSTITUCION POLITICA ARTICULO  115</a:t>
            </a:r>
            <a:endParaRPr lang="es-MX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es-MX" sz="2000" dirty="0" smtClean="0">
                <a:latin typeface="+mj-lt"/>
              </a:rPr>
              <a:t>ARTICULO 115. LOS ESTADOS ADOPTARAN, PARA SU REGIMEN INTERIOR, LA FORMA DE GOBIERNO REPUBLICANO, REPRESENTATIVO, POPULAR, TENIENDO COMO BASE DE SU DIVISION TERRITORIAL Y DE SU ORGANIZACION POLITICA Y ADMINISTRATIVA EL MUNICIPIO LIBRE, CONFORME A LAS BASES </a:t>
            </a:r>
            <a:r>
              <a:rPr lang="es-MX" sz="2000" dirty="0" smtClean="0"/>
              <a:t>SIGUIENTES: </a:t>
            </a:r>
            <a:endParaRPr lang="es-MX" sz="20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7544" y="3861048"/>
            <a:ext cx="8064896" cy="2088232"/>
          </a:xfrm>
          <a:prstGeom prst="rect">
            <a:avLst/>
          </a:prstGeom>
        </p:spPr>
        <p:txBody>
          <a:bodyPr vert="horz" lIns="0" rIns="18288">
            <a:normAutofit fontScale="62500" lnSpcReduction="20000"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s-MX" sz="2800" dirty="0"/>
              <a:t>I</a:t>
            </a:r>
            <a:r>
              <a:rPr lang="es-MX" sz="3200" dirty="0"/>
              <a:t>. CADA MUNICIPIO SERA GOBERNADO POR UN AYUNTAMIENTO DE ELECCION POPULAR DIRECTA, INTEGRADO POR UN PRESIDENTE MUNICIPAL Y EL NUMERO DE REGIDORES Y SINDICOS QUE LA LEY DETERMINE. LA COMPETENCIA QUE ESTA CONSTITUCION OTORGA AL GOBIERNO MUNICIPAL SE EJERCERA POR EL AYUNTAMIENTO DE MANERA EXCLUSIVA Y NO HABRA AUTORIDAD INTERMEDIA ALGUNA ENTRE ESTE Y EL GOBIERNO DEL ESTADO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38864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CONSTITUCION POLITICA ARTICULO  115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926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III. LOS MUNICIPIOS TENDRAN A SU CARGO LAS FUNCIONES Y SERVICIOS PUBLICOS SIGUIENTES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1340768"/>
            <a:ext cx="8964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A) AGUA POTABLE, DRENAJE, ALCANTARILLADO, TRATAMIENTO Y DISPOSICION DE SUS AGUAS </a:t>
            </a:r>
            <a:r>
              <a:rPr lang="es-MX" dirty="0" smtClean="0"/>
              <a:t>RESIDUALES.</a:t>
            </a:r>
          </a:p>
          <a:p>
            <a:endParaRPr lang="es-MX" dirty="0"/>
          </a:p>
          <a:p>
            <a:r>
              <a:rPr lang="es-MX" dirty="0"/>
              <a:t>B) ALUMBRADO </a:t>
            </a:r>
            <a:r>
              <a:rPr lang="es-MX" dirty="0" smtClean="0"/>
              <a:t>PUBLICO.</a:t>
            </a:r>
          </a:p>
          <a:p>
            <a:endParaRPr lang="es-MX" dirty="0"/>
          </a:p>
          <a:p>
            <a:r>
              <a:rPr lang="es-MX" dirty="0"/>
              <a:t>C) LIMPIA, RECOLECCION, TRASLADO, TRATAMIENTO Y DISPOSICION FINAL DE </a:t>
            </a:r>
            <a:r>
              <a:rPr lang="es-MX" dirty="0" smtClean="0"/>
              <a:t>RESIDUOS.</a:t>
            </a:r>
          </a:p>
          <a:p>
            <a:endParaRPr lang="es-MX" dirty="0"/>
          </a:p>
          <a:p>
            <a:r>
              <a:rPr lang="es-MX" dirty="0"/>
              <a:t>D) MERCADOS Y CENTRALES DE ABASTO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E) PANTEONES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F) RASTRO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G) CALLES, PARQUES Y JARDINES Y SU </a:t>
            </a:r>
            <a:r>
              <a:rPr lang="es-MX" dirty="0" smtClean="0"/>
              <a:t>EQUIPAMIENTO.</a:t>
            </a:r>
          </a:p>
          <a:p>
            <a:endParaRPr lang="es-MX" dirty="0"/>
          </a:p>
          <a:p>
            <a:r>
              <a:rPr lang="es-MX" dirty="0"/>
              <a:t>H) SEGURIDAD </a:t>
            </a:r>
            <a:r>
              <a:rPr lang="es-MX" dirty="0" smtClean="0"/>
              <a:t>PUBLICA.</a:t>
            </a:r>
          </a:p>
          <a:p>
            <a:r>
              <a:rPr lang="es-MX" dirty="0"/>
              <a:t>I) LOS DEMAS QUE LAS LEGISLATURAS LOCALES DETERMINEN SEGUN LAS CONDICIONES TERRITORIALES Y SOCIO-ECONOMICAS DE LOS MUNICIPIOS, ASI COMO SU CAPACIDAD ADMINISTRATIVA Y FINANCIERA.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38864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CONSTITUCION POLITICA ARTICULO  115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9269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IV. LOS MUNICIPIOS ADMINISTRARAN LIBREMENTE SU HACIENDA, LA CUAL SE FORMARA DE LOS RENDIMIENTOS DE LOS BIENES QUE LES PERTENEZCAN, ASI COMO DE LAS CONTRIBUCIONES Y OTROS INGRESOS QUE LAS LEGISLATURAS ESTABLEZCAN A SU FAVOR, Y EN TODO CASO: 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213285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A) PERCIBIRAN LAS CONTRIBUCIONES, INCLUYENDO TASAS ADICIONALES, QUE ESTABLEZCAN LOS ESTADOS SOBRE LA PROPIEDAD INMOBILIARIA, DE SU FRACCIONAMIENTO, DIVISION, CONSOLIDACION, TRASLACION Y MEJORA ASI COMO LAS QUE TENGAN POR BASE EL CAMBIO DE VALOR DE LOS INMUEBLES. 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38610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B) LAS PARTICIPACIONES FEDERALES, QUE SERAN CUBIERTAS POR LA FEDERACION A LOS MUNICIPIOS CON ARREGLO A LAS BASES, MONTOS Y PLAZOS QUE ANUALMENTE SE DETERMINEN POR LAS LEGISLATURAS DE LOS ESTADOS. 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38864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CONSTITUCION POLITICA ARTICULO  115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926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V. LOS MUNICIPIOS, EN LOS TERMINOS DE LAS LEYES FEDERALES Y ESTATALES RELATIVAS, ESTARAN FACULTADOS PARA: 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A) FORMULAR, APROBAR Y ADMINISTRAR LA ZONIFICACION Y PLANES DE DESARROLLO URBANO MUNICIPAL; 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24928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B) PARTICIPAR EN LA CREACION Y ADMINISTRACION DE SUS RESERVAS TERRITORIALES; 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328498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C) PARTICIPAR EN LA FORMULACION DE PLANES DE DESARROLLO REGIONAL, LOS CUALES DEBERAN ESTAR EN CONCORDANCIA CON LOS PLANES GENERALES DE LA MATERIA. CUANDO LA FEDERACION O LOS ESTADOS ELABOREN PROYECTOS DE DESARROLLO REGIONAL DEBERAN ASEGURAR LA PARTICIPACION DE LOS MUNICIPIOS; 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10367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E) INTERVENIR EN LA REGULARIZACION DE LA TENENCIA DE LA TIERRA URBANA;</a:t>
            </a:r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38864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CONSTITUCION POLITICA ARTICULO  115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926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F) OTORGAR LICENCIAS Y PERMISOS PARA CONSTRUCCIONES; </a:t>
            </a:r>
            <a:br>
              <a:rPr lang="es-MX" dirty="0" smtClean="0"/>
            </a:br>
            <a:r>
              <a:rPr lang="es-MX" dirty="0" smtClean="0"/>
              <a:t>(REFORMADO MEDIANTE DECRETO PUBLICADO EN EL DIARIO OFICIAL DE 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162880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G) PARTICIPAR EN LA CREACION Y ADMINISTRACION DE ZONAS DE RESERVAS ECOLOGICAS Y EN LA ELABORACION Y APLICACION DE PROGRAMAS DE ORDENAMIENTO EN ESTA MATERIA; 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249289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H) INTERVENIR EN LA FORMULACION Y APLICACION DE PROGRAMAS DE TRANSPORTE PUBLICO DE PASAJEROS CUANDO AQUELLOS AFECTEN SU AMBITO TERRITORIAL; E 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364502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I) CELEBRAR CONVENIOS PARA LA ADMINISTRACION Y CUSTODIA DE LAS ZONAS FEDERALES. 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443711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LO CONDUCENTE Y DE CONFORMIDAD A LOS FINES SEÑALADOS EN EL PARRAFO TERCERO DEL ARTICULO 27 DE ESTA CONSTITUCION, EXPEDIRAN LOS REGLAMENTOS Y DISPOSICIONES ADMINISTRATIVAS QUE FUEREN NECESARIOS; 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38864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CONSTITUCION POLITICA ARTICULO  115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92696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VI. CUANDO DOS O MAS CENTROS URBANOS SITUADOS EN TERRITORIOS MUNICIPALES DE DOS O MAS ENTIDADES FEDERATIVAS FORMEN O TIENDAN A FORMAR UNA CONTINUIDAD DEMOGRAFICA, LA FEDERACION, LAS ENTIDADES FEDERATIVAS Y LOS MUNICIPIOS RESPECTIVOS, EN EL AMBITO DE SUS COMPETENCIAS, PLANEARAN Y REGULARAN DE MANERA CONJUNTA Y COORDINADA EL DESARROLLO DE DICHOS CENTROS CON APEGO A LA LEY FEDERAL DE LA MATERIA 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cabecera municipal</a:t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4896544" cy="295232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es la </a:t>
            </a:r>
            <a:r>
              <a:rPr lang="es-MX" sz="2400" dirty="0" smtClean="0"/>
              <a:t>población </a:t>
            </a:r>
            <a:r>
              <a:rPr lang="es-MX" sz="2400" dirty="0"/>
              <a:t>mas importante dentro del territorio de un municipio por lo regular es donde se encuentra el palacio de </a:t>
            </a:r>
            <a:r>
              <a:rPr lang="es-MX" sz="2400" dirty="0" smtClean="0"/>
              <a:t>gobierno, </a:t>
            </a:r>
            <a:r>
              <a:rPr lang="es-MX" sz="2400" dirty="0"/>
              <a:t>las oficinas del </a:t>
            </a:r>
            <a:r>
              <a:rPr lang="es-MX" sz="2400" dirty="0" smtClean="0"/>
              <a:t>ayuntamiento, centro histórico y lugares mas representativos de la comunidad.</a:t>
            </a:r>
            <a:endParaRPr lang="es-MX" sz="2400" dirty="0"/>
          </a:p>
        </p:txBody>
      </p:sp>
      <p:pic>
        <p:nvPicPr>
          <p:cNvPr id="1026" name="Picture 2" descr="http://liborina-antioquia.gov.co/apc-aa-files/36323365326631623638623237623361/Cabecera_Mp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096345" cy="380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38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1907</Words>
  <Application>Microsoft Office PowerPoint</Application>
  <PresentationFormat>Presentación en pantalla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Flujo</vt:lpstr>
      <vt:lpstr>Diapositiva 1</vt:lpstr>
      <vt:lpstr>Diapositiva 2</vt:lpstr>
      <vt:lpstr>CONSTITUCION POLITICA ARTICULO  115</vt:lpstr>
      <vt:lpstr>CONSTITUCION POLITICA ARTICULO  115</vt:lpstr>
      <vt:lpstr>CONSTITUCION POLITICA ARTICULO  115</vt:lpstr>
      <vt:lpstr>CONSTITUCION POLITICA ARTICULO  115</vt:lpstr>
      <vt:lpstr>CONSTITUCION POLITICA ARTICULO  115</vt:lpstr>
      <vt:lpstr>CONSTITUCION POLITICA ARTICULO  115</vt:lpstr>
      <vt:lpstr>cabecera municipal </vt:lpstr>
      <vt:lpstr>agencia </vt:lpstr>
      <vt:lpstr>municipio</vt:lpstr>
      <vt:lpstr>¿QUÉ ES EL DESARROLLO URBANO?</vt:lpstr>
      <vt:lpstr>¿Qué área rige el desarrollo urbano en México? </vt:lpstr>
      <vt:lpstr>¿Por qué es necesario un plan de desarrollo urbano?</vt:lpstr>
      <vt:lpstr>LEY GENERAL DE ASENTAMIENTOS HUMANOS</vt:lpstr>
      <vt:lpstr>Diapositiva 16</vt:lpstr>
      <vt:lpstr>Diapositiva 17</vt:lpstr>
      <vt:lpstr>Diapositiva 18</vt:lpstr>
      <vt:lpstr>Diapositiva 19</vt:lpstr>
      <vt:lpstr>Diapositiva 20</vt:lpstr>
      <vt:lpstr>RAMO 33</vt:lpstr>
      <vt:lpstr>INTRODUCCION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CONSTITUCION POLITICA ARTICULO  115</dc:title>
  <dc:creator>jorge</dc:creator>
  <cp:lastModifiedBy>Carlos Hernández</cp:lastModifiedBy>
  <cp:revision>8</cp:revision>
  <dcterms:created xsi:type="dcterms:W3CDTF">2013-02-06T06:00:28Z</dcterms:created>
  <dcterms:modified xsi:type="dcterms:W3CDTF">2014-10-23T20:37:51Z</dcterms:modified>
</cp:coreProperties>
</file>