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69" r:id="rId2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C7CD2"/>
    <a:srgbClr val="FF0066"/>
    <a:srgbClr val="CC0000"/>
    <a:srgbClr val="7DD330"/>
    <a:srgbClr val="00CC00"/>
    <a:srgbClr val="1F7EE7"/>
    <a:srgbClr val="AE1517"/>
    <a:srgbClr val="486DA2"/>
    <a:srgbClr val="4F7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howGuides="1">
      <p:cViewPr>
        <p:scale>
          <a:sx n="69" d="100"/>
          <a:sy n="69" d="100"/>
        </p:scale>
        <p:origin x="-52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1583B-9C3C-4F46-9B1E-C4478D8B05A0}" type="datetimeFigureOut">
              <a:rPr lang="es-MX" smtClean="0"/>
              <a:t>20/05/2013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81944-C723-4667-AF43-EA47FA8B13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1148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8F5A-E16F-4217-84B4-356D80916808}" type="slidenum">
              <a:rPr lang="es-ES_tradnl" smtClean="0"/>
              <a:pPr/>
              <a:t>4</a:t>
            </a:fld>
            <a:endParaRPr lang="es-ES_trad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95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979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005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733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9340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035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245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62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12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0744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2970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Text Box 30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hlinkClick r:id="rId13"/>
              </a:rPr>
              <a:t>Powerpoint Templates</a:t>
            </a:r>
            <a:endParaRPr lang="fr-FR"/>
          </a:p>
        </p:txBody>
      </p:sp>
      <p:pic>
        <p:nvPicPr>
          <p:cNvPr id="1053" name="Picture 29" descr="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486DA2"/>
                </a:solidFill>
              </a:rPr>
              <a:t>Page </a:t>
            </a:r>
            <a:fld id="{6FA686B9-1BAF-4FFF-B744-C165F91A2788}" type="slidenum">
              <a:rPr lang="fr-FR" b="1">
                <a:solidFill>
                  <a:srgbClr val="486DA2"/>
                </a:solidFill>
              </a:rPr>
              <a:pPr/>
              <a:t>‹Nº›</a:t>
            </a:fld>
            <a:endParaRPr lang="fr-FR" b="1">
              <a:solidFill>
                <a:srgbClr val="486DA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Powerpoint Templates</a:t>
            </a:r>
            <a:endParaRPr lang="fr-FR"/>
          </a:p>
        </p:txBody>
      </p:sp>
      <p:pic>
        <p:nvPicPr>
          <p:cNvPr id="2072" name="Picture 2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11188" y="2420888"/>
            <a:ext cx="8207375" cy="227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>
            <a:spAutoFit/>
          </a:bodyPr>
          <a:lstStyle/>
          <a:p>
            <a:pPr algn="ctr"/>
            <a:r>
              <a:rPr lang="fr-FR" sz="4800" b="1" dirty="0" err="1" smtClean="0">
                <a:solidFill>
                  <a:srgbClr val="486DA2"/>
                </a:solidFill>
                <a:latin typeface="Verdana" pitchFamily="34" charset="0"/>
              </a:rPr>
              <a:t>Manejo</a:t>
            </a:r>
            <a:r>
              <a:rPr lang="fr-FR" sz="4800" b="1" dirty="0" smtClean="0">
                <a:solidFill>
                  <a:srgbClr val="486DA2"/>
                </a:solidFill>
                <a:latin typeface="Verdana" pitchFamily="34" charset="0"/>
              </a:rPr>
              <a:t> </a:t>
            </a:r>
            <a:r>
              <a:rPr lang="fr-FR" sz="4800" b="1" dirty="0" err="1" smtClean="0">
                <a:solidFill>
                  <a:srgbClr val="486DA2"/>
                </a:solidFill>
                <a:latin typeface="Verdana" pitchFamily="34" charset="0"/>
              </a:rPr>
              <a:t>Integral</a:t>
            </a:r>
            <a:r>
              <a:rPr lang="fr-FR" sz="4800" b="1" dirty="0" smtClean="0">
                <a:solidFill>
                  <a:srgbClr val="486DA2"/>
                </a:solidFill>
                <a:latin typeface="Verdana" pitchFamily="34" charset="0"/>
              </a:rPr>
              <a:t> de </a:t>
            </a:r>
            <a:r>
              <a:rPr lang="fr-FR" sz="4800" b="1" dirty="0" err="1" smtClean="0">
                <a:solidFill>
                  <a:srgbClr val="486DA2"/>
                </a:solidFill>
                <a:latin typeface="Verdana" pitchFamily="34" charset="0"/>
              </a:rPr>
              <a:t>Residuos</a:t>
            </a:r>
            <a:r>
              <a:rPr lang="fr-FR" sz="4800" b="1" dirty="0" smtClean="0">
                <a:solidFill>
                  <a:srgbClr val="486DA2"/>
                </a:solidFill>
                <a:latin typeface="Verdana" pitchFamily="34" charset="0"/>
              </a:rPr>
              <a:t> </a:t>
            </a:r>
            <a:r>
              <a:rPr lang="fr-FR" sz="4800" b="1" dirty="0" err="1" smtClean="0">
                <a:solidFill>
                  <a:srgbClr val="486DA2"/>
                </a:solidFill>
                <a:latin typeface="Verdana" pitchFamily="34" charset="0"/>
              </a:rPr>
              <a:t>Sólidos</a:t>
            </a:r>
            <a:endParaRPr lang="fr-FR" sz="4800" b="1" dirty="0">
              <a:solidFill>
                <a:srgbClr val="486DA2"/>
              </a:solidFill>
              <a:latin typeface="Verdana" pitchFamily="34" charset="0"/>
            </a:endParaRPr>
          </a:p>
          <a:p>
            <a:pPr algn="ctr"/>
            <a:r>
              <a:rPr lang="fr-FR" sz="2800" b="1" i="1" dirty="0" smtClean="0">
                <a:solidFill>
                  <a:srgbClr val="486DA2"/>
                </a:solidFill>
                <a:latin typeface="Verdana" pitchFamily="34" charset="0"/>
              </a:rPr>
              <a:t>José </a:t>
            </a:r>
            <a:r>
              <a:rPr lang="fr-FR" sz="2800" b="1" i="1" dirty="0" err="1" smtClean="0">
                <a:solidFill>
                  <a:srgbClr val="486DA2"/>
                </a:solidFill>
                <a:latin typeface="Verdana" pitchFamily="34" charset="0"/>
              </a:rPr>
              <a:t>Raziel</a:t>
            </a:r>
            <a:r>
              <a:rPr lang="fr-FR" sz="2800" b="1" i="1" dirty="0" smtClean="0">
                <a:solidFill>
                  <a:srgbClr val="486DA2"/>
                </a:solidFill>
                <a:latin typeface="Verdana" pitchFamily="34" charset="0"/>
              </a:rPr>
              <a:t> Valencia Lira</a:t>
            </a:r>
            <a:endParaRPr lang="fr-FR" sz="2800" i="1" dirty="0">
              <a:solidFill>
                <a:srgbClr val="486DA2"/>
              </a:solidFill>
            </a:endParaRPr>
          </a:p>
        </p:txBody>
      </p:sp>
      <p:pic>
        <p:nvPicPr>
          <p:cNvPr id="2075" name="Picture 27" descr="https://fbcdn-sphotos-d-a.akamaihd.net/hphotos-ak-snc6/269258_363346470446641_332115985_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208121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3962" y1="36885" x2="33962" y2="36885"/>
                        <a14:foregroundMark x1="40566" y1="23361" x2="40566" y2="23361"/>
                        <a14:foregroundMark x1="59906" y1="25410" x2="59906" y2="25410"/>
                        <a14:foregroundMark x1="69340" y1="37705" x2="69340" y2="37705"/>
                        <a14:foregroundMark x1="65094" y1="47131" x2="65094" y2="47131"/>
                        <a14:foregroundMark x1="41981" y1="50410" x2="41981" y2="50410"/>
                        <a14:foregroundMark x1="48113" y1="36885" x2="48113" y2="36885"/>
                        <a14:foregroundMark x1="48585" y1="69672" x2="48585" y2="6967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740352" y="5015034"/>
            <a:ext cx="1584176" cy="1908212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2858229" y="4581128"/>
            <a:ext cx="3427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i="1" dirty="0" smtClean="0">
                <a:solidFill>
                  <a:srgbClr val="486DA2"/>
                </a:solidFill>
                <a:latin typeface="Verdana" pitchFamily="34" charset="0"/>
              </a:rPr>
              <a:t>Green </a:t>
            </a:r>
            <a:r>
              <a:rPr lang="fr-FR" b="1" i="1" dirty="0" err="1" smtClean="0">
                <a:solidFill>
                  <a:srgbClr val="486DA2"/>
                </a:solidFill>
                <a:latin typeface="Verdana" pitchFamily="34" charset="0"/>
              </a:rPr>
              <a:t>Fair</a:t>
            </a:r>
            <a:r>
              <a:rPr lang="fr-FR" b="1" i="1" dirty="0" smtClean="0">
                <a:solidFill>
                  <a:srgbClr val="486DA2"/>
                </a:solidFill>
                <a:latin typeface="Verdana" pitchFamily="34" charset="0"/>
              </a:rPr>
              <a:t> ESCA</a:t>
            </a:r>
          </a:p>
          <a:p>
            <a:pPr algn="ctr"/>
            <a:r>
              <a:rPr lang="fr-FR" b="1" i="1" dirty="0" smtClean="0">
                <a:solidFill>
                  <a:srgbClr val="486DA2"/>
                </a:solidFill>
                <a:latin typeface="Verdana" pitchFamily="34" charset="0"/>
              </a:rPr>
              <a:t>20 y 21 de Mayo de 2013</a:t>
            </a:r>
            <a:endParaRPr lang="fr-FR" i="1" dirty="0">
              <a:solidFill>
                <a:srgbClr val="486DA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899109" y="1002787"/>
            <a:ext cx="7209395" cy="4114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s-MX" b="1" dirty="0" smtClean="0">
                <a:effectLst/>
                <a:latin typeface="Calibri"/>
                <a:ea typeface="Calibri"/>
                <a:cs typeface="Times New Roman"/>
              </a:rPr>
              <a:t>M</a:t>
            </a:r>
            <a:r>
              <a:rPr lang="es-MX" dirty="0" smtClean="0">
                <a:effectLst/>
                <a:latin typeface="Calibri"/>
                <a:ea typeface="Calibri"/>
                <a:cs typeface="Times New Roman"/>
              </a:rPr>
              <a:t>éxico al igual que muchos países del mundo </a:t>
            </a:r>
            <a:r>
              <a:rPr lang="es-MX" b="1" dirty="0" smtClean="0">
                <a:effectLst/>
                <a:latin typeface="Calibri"/>
                <a:ea typeface="Calibri"/>
                <a:cs typeface="Times New Roman"/>
              </a:rPr>
              <a:t>enfrentan grandes retos en el manejo integral de sus residuos sólidos urbanos (RSU). </a:t>
            </a:r>
            <a:r>
              <a:rPr lang="es-MX" dirty="0" smtClean="0">
                <a:effectLst/>
                <a:latin typeface="Calibri"/>
                <a:ea typeface="Calibri"/>
                <a:cs typeface="Times New Roman"/>
              </a:rPr>
              <a:t>Esto debido al elevado índice de </a:t>
            </a:r>
            <a:r>
              <a:rPr lang="es-MX" b="1" dirty="0" smtClean="0">
                <a:effectLst/>
                <a:latin typeface="Calibri"/>
                <a:ea typeface="Calibri"/>
                <a:cs typeface="Times New Roman"/>
              </a:rPr>
              <a:t>crecimiento demográfico e industrial </a:t>
            </a:r>
            <a:r>
              <a:rPr lang="es-MX" dirty="0" smtClean="0">
                <a:effectLst/>
                <a:latin typeface="Calibri"/>
                <a:ea typeface="Calibri"/>
                <a:cs typeface="Times New Roman"/>
              </a:rPr>
              <a:t>del país, las </a:t>
            </a:r>
            <a:r>
              <a:rPr lang="es-MX" b="1" dirty="0" smtClean="0">
                <a:effectLst/>
                <a:latin typeface="Calibri"/>
                <a:ea typeface="Calibri"/>
                <a:cs typeface="Times New Roman"/>
              </a:rPr>
              <a:t>costumbres</a:t>
            </a:r>
            <a:r>
              <a:rPr lang="es-MX" dirty="0" smtClean="0">
                <a:effectLst/>
                <a:latin typeface="Calibri"/>
                <a:ea typeface="Calibri"/>
                <a:cs typeface="Times New Roman"/>
              </a:rPr>
              <a:t> de la población, la elevación de los </a:t>
            </a:r>
            <a:r>
              <a:rPr lang="es-MX" b="1" dirty="0" smtClean="0">
                <a:effectLst/>
                <a:latin typeface="Calibri"/>
                <a:ea typeface="Calibri"/>
                <a:cs typeface="Times New Roman"/>
              </a:rPr>
              <a:t>niveles de bienestar,</a:t>
            </a:r>
            <a:r>
              <a:rPr lang="es-MX" dirty="0" smtClean="0">
                <a:effectLst/>
                <a:latin typeface="Calibri"/>
                <a:ea typeface="Calibri"/>
                <a:cs typeface="Times New Roman"/>
              </a:rPr>
              <a:t> así como la tendencia a </a:t>
            </a:r>
            <a:r>
              <a:rPr lang="es-MX" b="1" dirty="0" smtClean="0">
                <a:effectLst/>
                <a:latin typeface="Calibri"/>
                <a:ea typeface="Calibri"/>
                <a:cs typeface="Times New Roman"/>
              </a:rPr>
              <a:t>abandonar las zonas rurales </a:t>
            </a:r>
            <a:r>
              <a:rPr lang="es-MX" dirty="0" smtClean="0">
                <a:effectLst/>
                <a:latin typeface="Calibri"/>
                <a:ea typeface="Calibri"/>
                <a:cs typeface="Times New Roman"/>
              </a:rPr>
              <a:t>para concentrarse en los centros urbanos.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s-MX" b="1" dirty="0" smtClean="0">
                <a:effectLst/>
                <a:latin typeface="Calibri"/>
                <a:ea typeface="Calibri"/>
                <a:cs typeface="Times New Roman"/>
              </a:rPr>
              <a:t>E</a:t>
            </a:r>
            <a:r>
              <a:rPr lang="es-MX" dirty="0" smtClean="0">
                <a:effectLst/>
                <a:latin typeface="Calibri"/>
                <a:ea typeface="Calibri"/>
                <a:cs typeface="Times New Roman"/>
              </a:rPr>
              <a:t>sto ha modificado de la cantidad y composición de los RSU. La generación aumentó </a:t>
            </a:r>
            <a:r>
              <a:rPr lang="es-MX" b="1" dirty="0" smtClean="0">
                <a:effectLst/>
                <a:latin typeface="Calibri"/>
                <a:ea typeface="Calibri"/>
                <a:cs typeface="Times New Roman"/>
              </a:rPr>
              <a:t>de 300 g habitante/día</a:t>
            </a:r>
            <a:r>
              <a:rPr lang="es-MX" dirty="0" smtClean="0">
                <a:effectLst/>
                <a:latin typeface="Calibri"/>
                <a:ea typeface="Calibri"/>
                <a:cs typeface="Times New Roman"/>
              </a:rPr>
              <a:t> en los 50s, a más de </a:t>
            </a:r>
            <a:r>
              <a:rPr lang="es-MX" b="1" dirty="0" smtClean="0">
                <a:effectLst/>
                <a:latin typeface="Calibri"/>
                <a:ea typeface="Calibri"/>
                <a:cs typeface="Times New Roman"/>
              </a:rPr>
              <a:t>1150 g</a:t>
            </a:r>
            <a:r>
              <a:rPr lang="es-MX" dirty="0" smtClean="0">
                <a:effectLst/>
                <a:latin typeface="Calibri"/>
                <a:ea typeface="Calibri"/>
                <a:cs typeface="Times New Roman"/>
              </a:rPr>
              <a:t> en 2012; asimismo, la población se incrementó de </a:t>
            </a:r>
            <a:r>
              <a:rPr lang="es-MX" b="1" dirty="0" smtClean="0">
                <a:effectLst/>
                <a:latin typeface="Calibri"/>
                <a:ea typeface="Calibri"/>
                <a:cs typeface="Times New Roman"/>
              </a:rPr>
              <a:t>30 millones </a:t>
            </a:r>
            <a:r>
              <a:rPr lang="es-MX" dirty="0" smtClean="0">
                <a:effectLst/>
                <a:latin typeface="Calibri"/>
                <a:ea typeface="Calibri"/>
                <a:cs typeface="Times New Roman"/>
              </a:rPr>
              <a:t>a más de </a:t>
            </a:r>
            <a:r>
              <a:rPr lang="es-MX" b="1" dirty="0" smtClean="0">
                <a:effectLst/>
                <a:latin typeface="Calibri"/>
                <a:ea typeface="Calibri"/>
                <a:cs typeface="Times New Roman"/>
              </a:rPr>
              <a:t>120 millones</a:t>
            </a:r>
            <a:r>
              <a:rPr lang="es-MX" dirty="0" smtClean="0">
                <a:effectLst/>
                <a:latin typeface="Calibri"/>
                <a:ea typeface="Calibri"/>
                <a:cs typeface="Times New Roman"/>
              </a:rPr>
              <a:t>, contribuyendo a la fecha a una generación nacional estimada de </a:t>
            </a:r>
            <a:r>
              <a:rPr lang="es-MX" b="1" dirty="0" smtClean="0">
                <a:effectLst/>
                <a:latin typeface="Calibri"/>
                <a:ea typeface="Calibri"/>
                <a:cs typeface="Times New Roman"/>
              </a:rPr>
              <a:t>102,830 ton. diarias de residuos sólidos urbanos..</a:t>
            </a:r>
          </a:p>
          <a:p>
            <a:pPr algn="just">
              <a:buFont typeface="Arial" pitchFamily="34" charset="0"/>
              <a:buChar char="•"/>
            </a:pPr>
            <a:endParaRPr lang="es-ES_tradnl" sz="1700" dirty="0">
              <a:solidFill>
                <a:schemeClr val="accent4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547664" y="-99392"/>
            <a:ext cx="8207375" cy="110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>
            <a:spAutoFit/>
          </a:bodyPr>
          <a:lstStyle/>
          <a:p>
            <a:pPr algn="ctr"/>
            <a:r>
              <a:rPr lang="es-MX" sz="4800" b="1" dirty="0" smtClean="0">
                <a:solidFill>
                  <a:srgbClr val="486DA2"/>
                </a:solidFill>
                <a:latin typeface="Verdana" pitchFamily="34" charset="0"/>
              </a:rPr>
              <a:t>Introducción</a:t>
            </a:r>
            <a:endParaRPr lang="es-MX" sz="2800" i="1" dirty="0">
              <a:solidFill>
                <a:srgbClr val="486DA2"/>
              </a:solidFill>
            </a:endParaRPr>
          </a:p>
        </p:txBody>
      </p:sp>
      <p:pic>
        <p:nvPicPr>
          <p:cNvPr id="1026" name="Picture 2" descr="http://www.manzanares.es/img/medioambiente/banner-residu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166" y="4941168"/>
            <a:ext cx="5810250" cy="1133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04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899109" y="948069"/>
            <a:ext cx="7209395" cy="276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s-MX" b="1" dirty="0" smtClean="0">
                <a:latin typeface="Calibri"/>
                <a:ea typeface="Calibri"/>
                <a:cs typeface="Times New Roman"/>
              </a:rPr>
              <a:t>E</a:t>
            </a:r>
            <a:r>
              <a:rPr lang="es-MX" dirty="0" smtClean="0">
                <a:latin typeface="Calibri"/>
                <a:ea typeface="Calibri"/>
                <a:cs typeface="Times New Roman"/>
              </a:rPr>
              <a:t>l </a:t>
            </a:r>
            <a:r>
              <a:rPr lang="es-MX" dirty="0">
                <a:latin typeface="Calibri"/>
                <a:ea typeface="Calibri"/>
                <a:cs typeface="Times New Roman"/>
              </a:rPr>
              <a:t>manejo integral y sustentable de los residuos sólidos combina </a:t>
            </a:r>
            <a:r>
              <a:rPr lang="es-MX" b="1" dirty="0">
                <a:latin typeface="Calibri"/>
                <a:ea typeface="Calibri"/>
                <a:cs typeface="Times New Roman"/>
              </a:rPr>
              <a:t>flujos de residuos, métodos de recolección y procesamiento,</a:t>
            </a:r>
            <a:r>
              <a:rPr lang="es-MX" dirty="0">
                <a:latin typeface="Calibri"/>
                <a:ea typeface="Calibri"/>
                <a:cs typeface="Times New Roman"/>
              </a:rPr>
              <a:t> de lo cual derivan</a:t>
            </a:r>
            <a:r>
              <a:rPr lang="es-MX" b="1" dirty="0">
                <a:latin typeface="Calibri"/>
                <a:ea typeface="Calibri"/>
                <a:cs typeface="Times New Roman"/>
              </a:rPr>
              <a:t> beneficios ambientales</a:t>
            </a:r>
            <a:r>
              <a:rPr lang="es-MX" dirty="0">
                <a:latin typeface="Calibri"/>
                <a:ea typeface="Calibri"/>
                <a:cs typeface="Times New Roman"/>
              </a:rPr>
              <a:t>, </a:t>
            </a:r>
            <a:r>
              <a:rPr lang="es-MX" b="1" dirty="0">
                <a:latin typeface="Calibri"/>
                <a:ea typeface="Calibri"/>
                <a:cs typeface="Times New Roman"/>
              </a:rPr>
              <a:t>optimización económica y aceptación social </a:t>
            </a:r>
            <a:r>
              <a:rPr lang="es-MX" dirty="0">
                <a:latin typeface="Calibri"/>
                <a:ea typeface="Calibri"/>
                <a:cs typeface="Times New Roman"/>
              </a:rPr>
              <a:t>en un sistema de manejo práctico para cualquier región. </a:t>
            </a:r>
            <a:endParaRPr lang="es-MX" dirty="0" smtClean="0"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s-MX" dirty="0" smtClean="0">
                <a:latin typeface="Calibri"/>
                <a:ea typeface="Calibri"/>
                <a:cs typeface="Times New Roman"/>
              </a:rPr>
              <a:t>Esto </a:t>
            </a:r>
            <a:r>
              <a:rPr lang="es-MX" dirty="0">
                <a:latin typeface="Calibri"/>
                <a:ea typeface="Calibri"/>
                <a:cs typeface="Times New Roman"/>
              </a:rPr>
              <a:t>se puede lograr </a:t>
            </a:r>
            <a:r>
              <a:rPr lang="es-MX" b="1" dirty="0">
                <a:latin typeface="Calibri"/>
                <a:ea typeface="Calibri"/>
                <a:cs typeface="Times New Roman"/>
              </a:rPr>
              <a:t>combinando opciones de manejo </a:t>
            </a:r>
            <a:r>
              <a:rPr lang="es-MX" dirty="0">
                <a:latin typeface="Calibri"/>
                <a:ea typeface="Calibri"/>
                <a:cs typeface="Times New Roman"/>
              </a:rPr>
              <a:t>que incluyen esfuerzos de </a:t>
            </a:r>
            <a:r>
              <a:rPr lang="es-MX" b="1" dirty="0" err="1">
                <a:latin typeface="Calibri"/>
                <a:ea typeface="Calibri"/>
                <a:cs typeface="Times New Roman"/>
              </a:rPr>
              <a:t>reuso</a:t>
            </a:r>
            <a:r>
              <a:rPr lang="es-MX" b="1" dirty="0">
                <a:latin typeface="Calibri"/>
                <a:ea typeface="Calibri"/>
                <a:cs typeface="Times New Roman"/>
              </a:rPr>
              <a:t> y reciclaje</a:t>
            </a:r>
            <a:r>
              <a:rPr lang="es-MX" dirty="0">
                <a:latin typeface="Calibri"/>
                <a:ea typeface="Calibri"/>
                <a:cs typeface="Times New Roman"/>
              </a:rPr>
              <a:t>, </a:t>
            </a:r>
            <a:r>
              <a:rPr lang="es-MX" b="1" dirty="0">
                <a:latin typeface="Calibri"/>
                <a:ea typeface="Calibri"/>
                <a:cs typeface="Times New Roman"/>
              </a:rPr>
              <a:t>tratamientos</a:t>
            </a:r>
            <a:r>
              <a:rPr lang="es-MX" dirty="0">
                <a:latin typeface="Calibri"/>
                <a:ea typeface="Calibri"/>
                <a:cs typeface="Times New Roman"/>
              </a:rPr>
              <a:t> </a:t>
            </a:r>
            <a:r>
              <a:rPr lang="es-MX" dirty="0" smtClean="0">
                <a:latin typeface="Calibri"/>
                <a:ea typeface="Calibri"/>
                <a:cs typeface="Times New Roman"/>
              </a:rPr>
              <a:t>(compostaje</a:t>
            </a:r>
            <a:r>
              <a:rPr lang="es-MX" dirty="0">
                <a:latin typeface="Calibri"/>
                <a:ea typeface="Calibri"/>
                <a:cs typeface="Times New Roman"/>
              </a:rPr>
              <a:t>, </a:t>
            </a:r>
            <a:r>
              <a:rPr lang="es-MX" dirty="0" err="1">
                <a:latin typeface="Calibri"/>
                <a:ea typeface="Calibri"/>
                <a:cs typeface="Times New Roman"/>
              </a:rPr>
              <a:t>biogasificación</a:t>
            </a:r>
            <a:r>
              <a:rPr lang="es-MX" dirty="0">
                <a:latin typeface="Calibri"/>
                <a:ea typeface="Calibri"/>
                <a:cs typeface="Times New Roman"/>
              </a:rPr>
              <a:t>, incineración con recuperación de energía, así como la disposición final en rellenos </a:t>
            </a:r>
            <a:r>
              <a:rPr lang="es-MX" dirty="0" smtClean="0">
                <a:latin typeface="Calibri"/>
                <a:ea typeface="Calibri"/>
                <a:cs typeface="Times New Roman"/>
              </a:rPr>
              <a:t>sanitarios).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03648" y="116632"/>
            <a:ext cx="8207375" cy="88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>
            <a:spAutoFit/>
          </a:bodyPr>
          <a:lstStyle/>
          <a:p>
            <a:pPr algn="ctr"/>
            <a:r>
              <a:rPr lang="es-MX" sz="3400" b="1" dirty="0">
                <a:solidFill>
                  <a:srgbClr val="486DA2"/>
                </a:solidFill>
                <a:latin typeface="Verdana" pitchFamily="34" charset="0"/>
              </a:rPr>
              <a:t>Definición de </a:t>
            </a:r>
            <a:r>
              <a:rPr lang="es-MX" sz="3400" b="1" dirty="0" smtClean="0">
                <a:solidFill>
                  <a:srgbClr val="486DA2"/>
                </a:solidFill>
                <a:latin typeface="Verdana" pitchFamily="34" charset="0"/>
              </a:rPr>
              <a:t>manejo integral</a:t>
            </a:r>
            <a:endParaRPr lang="es-MX" sz="3400" i="1" dirty="0">
              <a:solidFill>
                <a:srgbClr val="486DA2"/>
              </a:solidFill>
            </a:endParaRPr>
          </a:p>
        </p:txBody>
      </p:sp>
      <p:pic>
        <p:nvPicPr>
          <p:cNvPr id="2050" name="Picture 2" descr="http://www2.ine.gob.mx/publicaciones/libros/499/images/introd_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35883"/>
            <a:ext cx="7632848" cy="29054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74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899109" y="948069"/>
            <a:ext cx="7209395" cy="3534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s-MX" dirty="0" smtClean="0">
                <a:latin typeface="Calibri"/>
                <a:ea typeface="Calibri"/>
                <a:cs typeface="Times New Roman"/>
              </a:rPr>
              <a:t>Es </a:t>
            </a:r>
            <a:r>
              <a:rPr lang="es-MX" dirty="0">
                <a:latin typeface="Calibri"/>
                <a:ea typeface="Calibri"/>
                <a:cs typeface="Times New Roman"/>
              </a:rPr>
              <a:t>importante resaltar que a pesar de llamarse </a:t>
            </a:r>
            <a:r>
              <a:rPr lang="es-MX" b="1" dirty="0">
                <a:latin typeface="Calibri"/>
                <a:ea typeface="Calibri"/>
                <a:cs typeface="Times New Roman"/>
              </a:rPr>
              <a:t>residuos sólidos</a:t>
            </a:r>
            <a:r>
              <a:rPr lang="es-MX" dirty="0">
                <a:latin typeface="Calibri"/>
                <a:ea typeface="Calibri"/>
                <a:cs typeface="Times New Roman"/>
              </a:rPr>
              <a:t>, en general </a:t>
            </a:r>
            <a:r>
              <a:rPr lang="es-MX" b="1" dirty="0">
                <a:latin typeface="Calibri"/>
                <a:ea typeface="Calibri"/>
                <a:cs typeface="Times New Roman"/>
              </a:rPr>
              <a:t>existen muchos líquidos y gases contenidos en los mismos</a:t>
            </a:r>
            <a:r>
              <a:rPr lang="es-MX" dirty="0">
                <a:latin typeface="Calibri"/>
                <a:ea typeface="Calibri"/>
                <a:cs typeface="Times New Roman"/>
              </a:rPr>
              <a:t>, ya sea </a:t>
            </a:r>
            <a:r>
              <a:rPr lang="es-MX" b="1" dirty="0">
                <a:latin typeface="Calibri"/>
                <a:ea typeface="Calibri"/>
                <a:cs typeface="Times New Roman"/>
              </a:rPr>
              <a:t>mezclados o asociados</a:t>
            </a:r>
            <a:r>
              <a:rPr lang="es-MX" dirty="0">
                <a:latin typeface="Calibri"/>
                <a:ea typeface="Calibri"/>
                <a:cs typeface="Times New Roman"/>
              </a:rPr>
              <a:t>. </a:t>
            </a:r>
            <a:r>
              <a:rPr lang="es-MX" dirty="0" smtClean="0">
                <a:latin typeface="Calibri"/>
                <a:ea typeface="Calibri"/>
                <a:cs typeface="Times New Roman"/>
              </a:rPr>
              <a:t> Los RSU son definidos por la </a:t>
            </a:r>
            <a:r>
              <a:rPr lang="es-MX" dirty="0">
                <a:latin typeface="Calibri"/>
                <a:ea typeface="Calibri"/>
                <a:cs typeface="Times New Roman"/>
              </a:rPr>
              <a:t>Ley General para la Prevención y Gestión Integral de Residuos </a:t>
            </a:r>
            <a:r>
              <a:rPr lang="es-MX" dirty="0" smtClean="0">
                <a:latin typeface="Calibri"/>
                <a:ea typeface="Calibri"/>
                <a:cs typeface="Times New Roman"/>
              </a:rPr>
              <a:t>como</a:t>
            </a:r>
            <a:r>
              <a:rPr lang="es-MX" dirty="0">
                <a:latin typeface="Calibri"/>
                <a:ea typeface="Calibri"/>
                <a:cs typeface="Times New Roman"/>
              </a:rPr>
              <a:t>: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s-MX" dirty="0" smtClean="0">
                <a:latin typeface="Calibri"/>
                <a:ea typeface="Calibri"/>
                <a:cs typeface="Times New Roman"/>
              </a:rPr>
              <a:t>“…Los </a:t>
            </a:r>
            <a:r>
              <a:rPr lang="es-MX" b="1" dirty="0">
                <a:latin typeface="Calibri"/>
                <a:ea typeface="Calibri"/>
                <a:cs typeface="Times New Roman"/>
              </a:rPr>
              <a:t>generados</a:t>
            </a:r>
            <a:r>
              <a:rPr lang="es-MX" dirty="0">
                <a:latin typeface="Calibri"/>
                <a:ea typeface="Calibri"/>
                <a:cs typeface="Times New Roman"/>
              </a:rPr>
              <a:t> </a:t>
            </a:r>
            <a:r>
              <a:rPr lang="es-MX" b="1" dirty="0">
                <a:latin typeface="Calibri"/>
                <a:ea typeface="Calibri"/>
                <a:cs typeface="Times New Roman"/>
              </a:rPr>
              <a:t>en las casas habitación</a:t>
            </a:r>
            <a:r>
              <a:rPr lang="es-MX" dirty="0">
                <a:latin typeface="Calibri"/>
                <a:ea typeface="Calibri"/>
                <a:cs typeface="Times New Roman"/>
              </a:rPr>
              <a:t>, como lo que resulta de la eliminación de los materiales utilizados en </a:t>
            </a:r>
            <a:r>
              <a:rPr lang="es-MX" b="1" dirty="0">
                <a:latin typeface="Calibri"/>
                <a:ea typeface="Calibri"/>
                <a:cs typeface="Times New Roman"/>
              </a:rPr>
              <a:t>actividades diarias </a:t>
            </a:r>
            <a:r>
              <a:rPr lang="es-MX" dirty="0">
                <a:latin typeface="Calibri"/>
                <a:ea typeface="Calibri"/>
                <a:cs typeface="Times New Roman"/>
              </a:rPr>
              <a:t>y con </a:t>
            </a:r>
            <a:r>
              <a:rPr lang="es-MX" b="1" dirty="0">
                <a:latin typeface="Calibri"/>
                <a:ea typeface="Calibri"/>
                <a:cs typeface="Times New Roman"/>
              </a:rPr>
              <a:t>características domiciliarias</a:t>
            </a:r>
            <a:r>
              <a:rPr lang="es-MX" dirty="0">
                <a:latin typeface="Calibri"/>
                <a:ea typeface="Calibri"/>
                <a:cs typeface="Times New Roman"/>
              </a:rPr>
              <a:t>, y resultantes de la limpieza de las </a:t>
            </a:r>
            <a:r>
              <a:rPr lang="es-MX" b="1" dirty="0">
                <a:latin typeface="Calibri"/>
                <a:ea typeface="Calibri"/>
                <a:cs typeface="Times New Roman"/>
              </a:rPr>
              <a:t>vías públicas,</a:t>
            </a:r>
            <a:r>
              <a:rPr lang="es-MX" dirty="0">
                <a:latin typeface="Calibri"/>
                <a:ea typeface="Calibri"/>
                <a:cs typeface="Times New Roman"/>
              </a:rPr>
              <a:t> siempre que no sean considerados por esta Ley como de </a:t>
            </a:r>
            <a:r>
              <a:rPr lang="es-MX" b="1" dirty="0">
                <a:latin typeface="Calibri"/>
                <a:ea typeface="Calibri"/>
                <a:cs typeface="Times New Roman"/>
              </a:rPr>
              <a:t>otra </a:t>
            </a:r>
            <a:r>
              <a:rPr lang="es-MX" b="1" dirty="0" smtClean="0">
                <a:latin typeface="Calibri"/>
                <a:ea typeface="Calibri"/>
                <a:cs typeface="Times New Roman"/>
              </a:rPr>
              <a:t>índole</a:t>
            </a:r>
            <a:r>
              <a:rPr lang="es-MX" dirty="0" smtClean="0">
                <a:latin typeface="Calibri"/>
                <a:ea typeface="Calibri"/>
                <a:cs typeface="Times New Roman"/>
              </a:rPr>
              <a:t>…” </a:t>
            </a:r>
            <a:r>
              <a:rPr lang="es-MX" dirty="0">
                <a:latin typeface="Calibri"/>
                <a:ea typeface="Calibri"/>
                <a:cs typeface="Times New Roman"/>
              </a:rPr>
              <a:t>(Art. 5 </a:t>
            </a:r>
            <a:r>
              <a:rPr lang="es-MX" dirty="0" err="1">
                <a:latin typeface="Calibri"/>
                <a:ea typeface="Calibri"/>
                <a:cs typeface="Times New Roman"/>
              </a:rPr>
              <a:t>Fracc</a:t>
            </a:r>
            <a:r>
              <a:rPr lang="es-MX" dirty="0">
                <a:latin typeface="Calibri"/>
                <a:ea typeface="Calibri"/>
                <a:cs typeface="Times New Roman"/>
              </a:rPr>
              <a:t>. XXXIII LGPGIR)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endParaRPr lang="es-MX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03648" y="116632"/>
            <a:ext cx="8207375" cy="88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>
            <a:spAutoFit/>
          </a:bodyPr>
          <a:lstStyle/>
          <a:p>
            <a:pPr algn="ctr"/>
            <a:r>
              <a:rPr lang="es-MX" sz="3400" b="1" dirty="0">
                <a:solidFill>
                  <a:srgbClr val="486DA2"/>
                </a:solidFill>
                <a:latin typeface="Verdana" pitchFamily="34" charset="0"/>
              </a:rPr>
              <a:t>Definición de </a:t>
            </a:r>
            <a:r>
              <a:rPr lang="es-MX" sz="3400" b="1" dirty="0" smtClean="0">
                <a:solidFill>
                  <a:srgbClr val="486DA2"/>
                </a:solidFill>
                <a:latin typeface="Verdana" pitchFamily="34" charset="0"/>
              </a:rPr>
              <a:t>RSU</a:t>
            </a:r>
            <a:endParaRPr lang="es-MX" sz="3400" i="1" dirty="0">
              <a:solidFill>
                <a:srgbClr val="486DA2"/>
              </a:solidFill>
            </a:endParaRPr>
          </a:p>
        </p:txBody>
      </p:sp>
      <p:pic>
        <p:nvPicPr>
          <p:cNvPr id="3074" name="Picture 2" descr="http://residuossoolidos.wikispaces.com/file/view/residuos-solidos-urbanos.jpg/267161422/residuos-solidos-urban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89040"/>
            <a:ext cx="4068774" cy="2956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9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16"/>
          <p:cNvSpPr txBox="1">
            <a:spLocks noChangeArrowheads="1"/>
          </p:cNvSpPr>
          <p:nvPr/>
        </p:nvSpPr>
        <p:spPr bwMode="auto">
          <a:xfrm>
            <a:off x="2698353" y="1268760"/>
            <a:ext cx="3025775" cy="707886"/>
          </a:xfrm>
          <a:prstGeom prst="rect">
            <a:avLst/>
          </a:prstGeom>
          <a:solidFill>
            <a:srgbClr val="0C7CD2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/>
              <a:t>CLASIFICACIÓN DE RESIDUOS SÓLIDOS</a:t>
            </a:r>
            <a:endParaRPr lang="es-ES" sz="2000" b="1" dirty="0"/>
          </a:p>
        </p:txBody>
      </p:sp>
      <p:sp>
        <p:nvSpPr>
          <p:cNvPr id="7180" name="Text Box 40"/>
          <p:cNvSpPr txBox="1">
            <a:spLocks noChangeArrowheads="1"/>
          </p:cNvSpPr>
          <p:nvPr/>
        </p:nvSpPr>
        <p:spPr bwMode="auto">
          <a:xfrm>
            <a:off x="7452320" y="2493963"/>
            <a:ext cx="1584176" cy="923330"/>
          </a:xfrm>
          <a:prstGeom prst="rect">
            <a:avLst/>
          </a:prstGeom>
          <a:solidFill>
            <a:srgbClr val="CC00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dirty="0"/>
              <a:t>Residuos de Manejo Especial</a:t>
            </a:r>
          </a:p>
        </p:txBody>
      </p:sp>
      <p:cxnSp>
        <p:nvCxnSpPr>
          <p:cNvPr id="7181" name="AutoShape 42"/>
          <p:cNvCxnSpPr>
            <a:cxnSpLocks noChangeShapeType="1"/>
          </p:cNvCxnSpPr>
          <p:nvPr/>
        </p:nvCxnSpPr>
        <p:spPr bwMode="auto">
          <a:xfrm>
            <a:off x="1116756" y="2468563"/>
            <a:ext cx="1588" cy="1587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182" name="Line 46"/>
          <p:cNvSpPr>
            <a:spLocks noChangeShapeType="1"/>
          </p:cNvSpPr>
          <p:nvPr/>
        </p:nvSpPr>
        <p:spPr bwMode="auto">
          <a:xfrm flipH="1">
            <a:off x="4283819" y="2013620"/>
            <a:ext cx="198" cy="33526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MX"/>
          </a:p>
        </p:txBody>
      </p:sp>
      <p:sp>
        <p:nvSpPr>
          <p:cNvPr id="7184" name="Line 70"/>
          <p:cNvSpPr>
            <a:spLocks noChangeShapeType="1"/>
          </p:cNvSpPr>
          <p:nvPr/>
        </p:nvSpPr>
        <p:spPr bwMode="auto">
          <a:xfrm>
            <a:off x="6156176" y="2348880"/>
            <a:ext cx="0" cy="1444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MX"/>
          </a:p>
        </p:txBody>
      </p:sp>
      <p:sp>
        <p:nvSpPr>
          <p:cNvPr id="7185" name="Line 71"/>
          <p:cNvSpPr>
            <a:spLocks noChangeShapeType="1"/>
          </p:cNvSpPr>
          <p:nvPr/>
        </p:nvSpPr>
        <p:spPr bwMode="auto">
          <a:xfrm>
            <a:off x="3923456" y="2349500"/>
            <a:ext cx="0" cy="1444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MX"/>
          </a:p>
        </p:txBody>
      </p:sp>
      <p:sp>
        <p:nvSpPr>
          <p:cNvPr id="7186" name="Line 72"/>
          <p:cNvSpPr>
            <a:spLocks noChangeShapeType="1"/>
          </p:cNvSpPr>
          <p:nvPr/>
        </p:nvSpPr>
        <p:spPr bwMode="auto">
          <a:xfrm>
            <a:off x="1043731" y="2349500"/>
            <a:ext cx="7056661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MX"/>
          </a:p>
        </p:txBody>
      </p:sp>
      <p:sp>
        <p:nvSpPr>
          <p:cNvPr id="7187" name="Line 73"/>
          <p:cNvSpPr>
            <a:spLocks noChangeShapeType="1"/>
          </p:cNvSpPr>
          <p:nvPr/>
        </p:nvSpPr>
        <p:spPr bwMode="auto">
          <a:xfrm>
            <a:off x="1043731" y="2349500"/>
            <a:ext cx="0" cy="1444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MX"/>
          </a:p>
        </p:txBody>
      </p:sp>
      <p:sp>
        <p:nvSpPr>
          <p:cNvPr id="7188" name="Text Box 80"/>
          <p:cNvSpPr txBox="1">
            <a:spLocks noChangeArrowheads="1"/>
          </p:cNvSpPr>
          <p:nvPr/>
        </p:nvSpPr>
        <p:spPr bwMode="auto">
          <a:xfrm>
            <a:off x="5219452" y="2565400"/>
            <a:ext cx="2087563" cy="366713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dirty="0"/>
              <a:t>Residuos CRETI</a:t>
            </a:r>
          </a:p>
        </p:txBody>
      </p:sp>
      <p:sp>
        <p:nvSpPr>
          <p:cNvPr id="7189" name="Text Box 82"/>
          <p:cNvSpPr txBox="1">
            <a:spLocks noChangeArrowheads="1"/>
          </p:cNvSpPr>
          <p:nvPr/>
        </p:nvSpPr>
        <p:spPr bwMode="auto">
          <a:xfrm>
            <a:off x="2627784" y="2492375"/>
            <a:ext cx="2449512" cy="641350"/>
          </a:xfrm>
          <a:prstGeom prst="rect">
            <a:avLst/>
          </a:prstGeom>
          <a:solidFill>
            <a:srgbClr val="CC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dirty="0"/>
              <a:t>Residuos Peligrosos Biológico-Infecciosos</a:t>
            </a:r>
          </a:p>
        </p:txBody>
      </p:sp>
      <p:sp>
        <p:nvSpPr>
          <p:cNvPr id="7190" name="Text Box 84"/>
          <p:cNvSpPr txBox="1">
            <a:spLocks noChangeArrowheads="1"/>
          </p:cNvSpPr>
          <p:nvPr/>
        </p:nvSpPr>
        <p:spPr bwMode="auto">
          <a:xfrm>
            <a:off x="-36512" y="3514402"/>
            <a:ext cx="1079500" cy="2746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dirty="0"/>
              <a:t>Orgánicos</a:t>
            </a:r>
          </a:p>
        </p:txBody>
      </p:sp>
      <p:sp>
        <p:nvSpPr>
          <p:cNvPr id="7196" name="Text Box 95"/>
          <p:cNvSpPr txBox="1">
            <a:spLocks noChangeArrowheads="1"/>
          </p:cNvSpPr>
          <p:nvPr/>
        </p:nvSpPr>
        <p:spPr bwMode="auto">
          <a:xfrm>
            <a:off x="179512" y="4162474"/>
            <a:ext cx="792163" cy="274638"/>
          </a:xfrm>
          <a:prstGeom prst="rect">
            <a:avLst/>
          </a:prstGeom>
          <a:solidFill>
            <a:srgbClr val="CC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dirty="0"/>
              <a:t>Sangre</a:t>
            </a:r>
          </a:p>
        </p:txBody>
      </p:sp>
      <p:sp>
        <p:nvSpPr>
          <p:cNvPr id="7197" name="Text Box 96"/>
          <p:cNvSpPr txBox="1">
            <a:spLocks noChangeArrowheads="1"/>
          </p:cNvSpPr>
          <p:nvPr/>
        </p:nvSpPr>
        <p:spPr bwMode="auto">
          <a:xfrm>
            <a:off x="1043410" y="4149080"/>
            <a:ext cx="863600" cy="457200"/>
          </a:xfrm>
          <a:prstGeom prst="rect">
            <a:avLst/>
          </a:prstGeom>
          <a:solidFill>
            <a:srgbClr val="CC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dirty="0"/>
              <a:t>Cultivos Cepas</a:t>
            </a:r>
          </a:p>
        </p:txBody>
      </p:sp>
      <p:sp>
        <p:nvSpPr>
          <p:cNvPr id="7198" name="Text Box 97"/>
          <p:cNvSpPr txBox="1">
            <a:spLocks noChangeArrowheads="1"/>
          </p:cNvSpPr>
          <p:nvPr/>
        </p:nvSpPr>
        <p:spPr bwMode="auto">
          <a:xfrm>
            <a:off x="1980308" y="4149080"/>
            <a:ext cx="935310" cy="276999"/>
          </a:xfrm>
          <a:prstGeom prst="rect">
            <a:avLst/>
          </a:prstGeom>
          <a:solidFill>
            <a:srgbClr val="CC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dirty="0"/>
              <a:t>Patológicos</a:t>
            </a:r>
          </a:p>
        </p:txBody>
      </p:sp>
      <p:sp>
        <p:nvSpPr>
          <p:cNvPr id="7199" name="Text Box 98"/>
          <p:cNvSpPr txBox="1">
            <a:spLocks noChangeArrowheads="1"/>
          </p:cNvSpPr>
          <p:nvPr/>
        </p:nvSpPr>
        <p:spPr bwMode="auto">
          <a:xfrm>
            <a:off x="2988246" y="4149080"/>
            <a:ext cx="1079500" cy="457200"/>
          </a:xfrm>
          <a:prstGeom prst="rect">
            <a:avLst/>
          </a:prstGeom>
          <a:solidFill>
            <a:srgbClr val="CC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/>
              <a:t>Residuos no anatómicos</a:t>
            </a:r>
          </a:p>
        </p:txBody>
      </p:sp>
      <p:sp>
        <p:nvSpPr>
          <p:cNvPr id="7200" name="Text Box 99"/>
          <p:cNvSpPr txBox="1">
            <a:spLocks noChangeArrowheads="1"/>
          </p:cNvSpPr>
          <p:nvPr/>
        </p:nvSpPr>
        <p:spPr bwMode="auto">
          <a:xfrm>
            <a:off x="4139754" y="4149080"/>
            <a:ext cx="1295400" cy="274638"/>
          </a:xfrm>
          <a:prstGeom prst="rect">
            <a:avLst/>
          </a:prstGeom>
          <a:solidFill>
            <a:srgbClr val="CC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dirty="0"/>
              <a:t>Punzocortantes</a:t>
            </a:r>
          </a:p>
        </p:txBody>
      </p:sp>
      <p:sp>
        <p:nvSpPr>
          <p:cNvPr id="7202" name="Text Box 111"/>
          <p:cNvSpPr txBox="1">
            <a:spLocks noChangeArrowheads="1"/>
          </p:cNvSpPr>
          <p:nvPr/>
        </p:nvSpPr>
        <p:spPr bwMode="auto">
          <a:xfrm>
            <a:off x="3131840" y="3501008"/>
            <a:ext cx="864096" cy="274514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dirty="0"/>
              <a:t>Corrosivo</a:t>
            </a:r>
          </a:p>
        </p:txBody>
      </p:sp>
      <p:sp>
        <p:nvSpPr>
          <p:cNvPr id="7207" name="Text Box 117"/>
          <p:cNvSpPr txBox="1">
            <a:spLocks noChangeArrowheads="1"/>
          </p:cNvSpPr>
          <p:nvPr/>
        </p:nvSpPr>
        <p:spPr bwMode="auto">
          <a:xfrm>
            <a:off x="4932685" y="3508947"/>
            <a:ext cx="863451" cy="276999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dirty="0"/>
              <a:t>Explosivo</a:t>
            </a:r>
          </a:p>
        </p:txBody>
      </p:sp>
      <p:sp>
        <p:nvSpPr>
          <p:cNvPr id="7208" name="Text Box 118"/>
          <p:cNvSpPr txBox="1">
            <a:spLocks noChangeArrowheads="1"/>
          </p:cNvSpPr>
          <p:nvPr/>
        </p:nvSpPr>
        <p:spPr bwMode="auto">
          <a:xfrm>
            <a:off x="4068515" y="3508946"/>
            <a:ext cx="791517" cy="274514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dirty="0"/>
              <a:t>Reactivo</a:t>
            </a:r>
          </a:p>
        </p:txBody>
      </p:sp>
      <p:sp>
        <p:nvSpPr>
          <p:cNvPr id="7209" name="Text Box 119"/>
          <p:cNvSpPr txBox="1">
            <a:spLocks noChangeArrowheads="1"/>
          </p:cNvSpPr>
          <p:nvPr/>
        </p:nvSpPr>
        <p:spPr bwMode="auto">
          <a:xfrm>
            <a:off x="5868144" y="3519979"/>
            <a:ext cx="792088" cy="276999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/>
              <a:t>Tóxico</a:t>
            </a:r>
          </a:p>
        </p:txBody>
      </p:sp>
      <p:sp>
        <p:nvSpPr>
          <p:cNvPr id="7210" name="Text Box 120"/>
          <p:cNvSpPr txBox="1">
            <a:spLocks noChangeArrowheads="1"/>
          </p:cNvSpPr>
          <p:nvPr/>
        </p:nvSpPr>
        <p:spPr bwMode="auto">
          <a:xfrm>
            <a:off x="6732289" y="3522341"/>
            <a:ext cx="1008063" cy="274637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dirty="0"/>
              <a:t>Inflamable</a:t>
            </a:r>
          </a:p>
        </p:txBody>
      </p:sp>
      <p:sp>
        <p:nvSpPr>
          <p:cNvPr id="7211" name="Line 122"/>
          <p:cNvSpPr>
            <a:spLocks noChangeShapeType="1"/>
          </p:cNvSpPr>
          <p:nvPr/>
        </p:nvSpPr>
        <p:spPr bwMode="auto">
          <a:xfrm>
            <a:off x="467544" y="3284984"/>
            <a:ext cx="0" cy="215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MX"/>
          </a:p>
        </p:txBody>
      </p:sp>
      <p:sp>
        <p:nvSpPr>
          <p:cNvPr id="7212" name="Line 123"/>
          <p:cNvSpPr>
            <a:spLocks noChangeShapeType="1"/>
          </p:cNvSpPr>
          <p:nvPr/>
        </p:nvSpPr>
        <p:spPr bwMode="auto">
          <a:xfrm flipH="1">
            <a:off x="755775" y="3933825"/>
            <a:ext cx="0" cy="215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MX"/>
          </a:p>
        </p:txBody>
      </p:sp>
      <p:sp>
        <p:nvSpPr>
          <p:cNvPr id="7213" name="Line 124"/>
          <p:cNvSpPr>
            <a:spLocks noChangeShapeType="1"/>
          </p:cNvSpPr>
          <p:nvPr/>
        </p:nvSpPr>
        <p:spPr bwMode="auto">
          <a:xfrm>
            <a:off x="1619375" y="3933825"/>
            <a:ext cx="0" cy="215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MX"/>
          </a:p>
        </p:txBody>
      </p:sp>
      <p:sp>
        <p:nvSpPr>
          <p:cNvPr id="7214" name="Line 125"/>
          <p:cNvSpPr>
            <a:spLocks noChangeShapeType="1"/>
          </p:cNvSpPr>
          <p:nvPr/>
        </p:nvSpPr>
        <p:spPr bwMode="auto">
          <a:xfrm>
            <a:off x="2411537" y="3933825"/>
            <a:ext cx="0" cy="215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MX"/>
          </a:p>
        </p:txBody>
      </p:sp>
      <p:sp>
        <p:nvSpPr>
          <p:cNvPr id="7215" name="Line 126"/>
          <p:cNvSpPr>
            <a:spLocks noChangeShapeType="1"/>
          </p:cNvSpPr>
          <p:nvPr/>
        </p:nvSpPr>
        <p:spPr bwMode="auto">
          <a:xfrm>
            <a:off x="3491037" y="3933825"/>
            <a:ext cx="0" cy="215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MX"/>
          </a:p>
        </p:txBody>
      </p:sp>
      <p:sp>
        <p:nvSpPr>
          <p:cNvPr id="7216" name="Line 127"/>
          <p:cNvSpPr>
            <a:spLocks noChangeShapeType="1"/>
          </p:cNvSpPr>
          <p:nvPr/>
        </p:nvSpPr>
        <p:spPr bwMode="auto">
          <a:xfrm>
            <a:off x="4500687" y="3933825"/>
            <a:ext cx="0" cy="215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MX"/>
          </a:p>
        </p:txBody>
      </p:sp>
      <p:sp>
        <p:nvSpPr>
          <p:cNvPr id="7217" name="Line 128"/>
          <p:cNvSpPr>
            <a:spLocks noChangeShapeType="1"/>
          </p:cNvSpPr>
          <p:nvPr/>
        </p:nvSpPr>
        <p:spPr bwMode="auto">
          <a:xfrm>
            <a:off x="3708152" y="3292922"/>
            <a:ext cx="0" cy="215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MX"/>
          </a:p>
        </p:txBody>
      </p:sp>
      <p:sp>
        <p:nvSpPr>
          <p:cNvPr id="7218" name="Line 129"/>
          <p:cNvSpPr>
            <a:spLocks noChangeShapeType="1"/>
          </p:cNvSpPr>
          <p:nvPr/>
        </p:nvSpPr>
        <p:spPr bwMode="auto">
          <a:xfrm>
            <a:off x="4571752" y="3292922"/>
            <a:ext cx="0" cy="215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MX"/>
          </a:p>
        </p:txBody>
      </p:sp>
      <p:sp>
        <p:nvSpPr>
          <p:cNvPr id="7219" name="Line 130"/>
          <p:cNvSpPr>
            <a:spLocks noChangeShapeType="1"/>
          </p:cNvSpPr>
          <p:nvPr/>
        </p:nvSpPr>
        <p:spPr bwMode="auto">
          <a:xfrm>
            <a:off x="5363915" y="3292922"/>
            <a:ext cx="0" cy="215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MX"/>
          </a:p>
        </p:txBody>
      </p:sp>
      <p:sp>
        <p:nvSpPr>
          <p:cNvPr id="7220" name="Line 131"/>
          <p:cNvSpPr>
            <a:spLocks noChangeShapeType="1"/>
          </p:cNvSpPr>
          <p:nvPr/>
        </p:nvSpPr>
        <p:spPr bwMode="auto">
          <a:xfrm>
            <a:off x="6228184" y="3364483"/>
            <a:ext cx="0" cy="1444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MX"/>
          </a:p>
        </p:txBody>
      </p:sp>
      <p:sp>
        <p:nvSpPr>
          <p:cNvPr id="7221" name="Line 132"/>
          <p:cNvSpPr>
            <a:spLocks noChangeShapeType="1"/>
          </p:cNvSpPr>
          <p:nvPr/>
        </p:nvSpPr>
        <p:spPr bwMode="auto">
          <a:xfrm flipH="1">
            <a:off x="7306765" y="3284984"/>
            <a:ext cx="1537" cy="15173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MX"/>
          </a:p>
        </p:txBody>
      </p:sp>
      <p:sp>
        <p:nvSpPr>
          <p:cNvPr id="7222" name="Line 133"/>
          <p:cNvSpPr>
            <a:spLocks noChangeShapeType="1"/>
          </p:cNvSpPr>
          <p:nvPr/>
        </p:nvSpPr>
        <p:spPr bwMode="auto">
          <a:xfrm flipH="1">
            <a:off x="1403648" y="3141663"/>
            <a:ext cx="0" cy="14446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MX"/>
          </a:p>
        </p:txBody>
      </p:sp>
      <p:sp>
        <p:nvSpPr>
          <p:cNvPr id="7223" name="Line 134"/>
          <p:cNvSpPr>
            <a:spLocks noChangeShapeType="1"/>
          </p:cNvSpPr>
          <p:nvPr/>
        </p:nvSpPr>
        <p:spPr bwMode="auto">
          <a:xfrm>
            <a:off x="2915816" y="3175000"/>
            <a:ext cx="0" cy="75882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MX"/>
          </a:p>
        </p:txBody>
      </p:sp>
      <p:sp>
        <p:nvSpPr>
          <p:cNvPr id="7224" name="Line 135"/>
          <p:cNvSpPr>
            <a:spLocks noChangeShapeType="1"/>
          </p:cNvSpPr>
          <p:nvPr/>
        </p:nvSpPr>
        <p:spPr bwMode="auto">
          <a:xfrm flipH="1">
            <a:off x="6228184" y="2996952"/>
            <a:ext cx="918" cy="43204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MX"/>
          </a:p>
        </p:txBody>
      </p:sp>
      <p:sp>
        <p:nvSpPr>
          <p:cNvPr id="7225" name="Line 136"/>
          <p:cNvSpPr>
            <a:spLocks noChangeShapeType="1"/>
          </p:cNvSpPr>
          <p:nvPr/>
        </p:nvSpPr>
        <p:spPr bwMode="auto">
          <a:xfrm>
            <a:off x="467544" y="3284984"/>
            <a:ext cx="180015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MX"/>
          </a:p>
        </p:txBody>
      </p:sp>
      <p:sp>
        <p:nvSpPr>
          <p:cNvPr id="7226" name="Line 137"/>
          <p:cNvSpPr>
            <a:spLocks noChangeShapeType="1"/>
          </p:cNvSpPr>
          <p:nvPr/>
        </p:nvSpPr>
        <p:spPr bwMode="auto">
          <a:xfrm>
            <a:off x="755775" y="3933825"/>
            <a:ext cx="374491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MX"/>
          </a:p>
        </p:txBody>
      </p:sp>
      <p:sp>
        <p:nvSpPr>
          <p:cNvPr id="7227" name="Line 138"/>
          <p:cNvSpPr>
            <a:spLocks noChangeShapeType="1"/>
          </p:cNvSpPr>
          <p:nvPr/>
        </p:nvSpPr>
        <p:spPr bwMode="auto">
          <a:xfrm>
            <a:off x="3707904" y="3284984"/>
            <a:ext cx="3598863" cy="793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MX"/>
          </a:p>
        </p:txBody>
      </p:sp>
      <p:sp>
        <p:nvSpPr>
          <p:cNvPr id="7229" name="Text Box 140"/>
          <p:cNvSpPr txBox="1">
            <a:spLocks noChangeArrowheads="1"/>
          </p:cNvSpPr>
          <p:nvPr/>
        </p:nvSpPr>
        <p:spPr bwMode="auto">
          <a:xfrm>
            <a:off x="1763688" y="3501008"/>
            <a:ext cx="935881" cy="27699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dirty="0"/>
              <a:t>Inorgánicos</a:t>
            </a:r>
          </a:p>
        </p:txBody>
      </p:sp>
      <p:sp>
        <p:nvSpPr>
          <p:cNvPr id="7230" name="Line 141"/>
          <p:cNvSpPr>
            <a:spLocks noChangeShapeType="1"/>
          </p:cNvSpPr>
          <p:nvPr/>
        </p:nvSpPr>
        <p:spPr bwMode="auto">
          <a:xfrm>
            <a:off x="2267744" y="3285108"/>
            <a:ext cx="0" cy="215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MX"/>
          </a:p>
        </p:txBody>
      </p:sp>
      <p:sp>
        <p:nvSpPr>
          <p:cNvPr id="7233" name="Rectangle 73"/>
          <p:cNvSpPr>
            <a:spLocks noChangeArrowheads="1"/>
          </p:cNvSpPr>
          <p:nvPr/>
        </p:nvSpPr>
        <p:spPr bwMode="auto">
          <a:xfrm>
            <a:off x="323006" y="2492375"/>
            <a:ext cx="2012950" cy="6413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/>
              <a:t>Residuos Sólidos Urbanos</a:t>
            </a:r>
          </a:p>
        </p:txBody>
      </p:sp>
      <p:sp>
        <p:nvSpPr>
          <p:cNvPr id="45" name="Line 70"/>
          <p:cNvSpPr>
            <a:spLocks noChangeShapeType="1"/>
          </p:cNvSpPr>
          <p:nvPr/>
        </p:nvSpPr>
        <p:spPr bwMode="auto">
          <a:xfrm>
            <a:off x="8100392" y="2348880"/>
            <a:ext cx="0" cy="1444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512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8" y="72008"/>
            <a:ext cx="9174511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045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835696" y="1052736"/>
            <a:ext cx="7209395" cy="3534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s-MX" dirty="0" smtClean="0">
                <a:latin typeface="Calibri"/>
                <a:ea typeface="Calibri"/>
                <a:cs typeface="Times New Roman"/>
              </a:rPr>
              <a:t>Los </a:t>
            </a:r>
            <a:r>
              <a:rPr lang="es-MX" dirty="0">
                <a:latin typeface="Calibri"/>
                <a:ea typeface="Calibri"/>
                <a:cs typeface="Times New Roman"/>
              </a:rPr>
              <a:t>RSU al </a:t>
            </a:r>
            <a:r>
              <a:rPr lang="es-MX" b="1" dirty="0">
                <a:latin typeface="Calibri"/>
                <a:ea typeface="Calibri"/>
                <a:cs typeface="Times New Roman"/>
              </a:rPr>
              <a:t>acumularse y no reincorporarse </a:t>
            </a:r>
            <a:r>
              <a:rPr lang="es-MX" dirty="0">
                <a:latin typeface="Calibri"/>
                <a:ea typeface="Calibri"/>
                <a:cs typeface="Times New Roman"/>
              </a:rPr>
              <a:t>a la naturaleza en un </a:t>
            </a:r>
            <a:r>
              <a:rPr lang="es-MX" b="1" dirty="0">
                <a:latin typeface="Calibri"/>
                <a:ea typeface="Calibri"/>
                <a:cs typeface="Times New Roman"/>
              </a:rPr>
              <a:t>corto o mediano plazo</a:t>
            </a:r>
            <a:r>
              <a:rPr lang="es-MX" dirty="0">
                <a:latin typeface="Calibri"/>
                <a:ea typeface="Calibri"/>
                <a:cs typeface="Times New Roman"/>
              </a:rPr>
              <a:t> </a:t>
            </a:r>
            <a:r>
              <a:rPr lang="es-MX" b="1" dirty="0">
                <a:latin typeface="Calibri"/>
                <a:ea typeface="Calibri"/>
                <a:cs typeface="Times New Roman"/>
              </a:rPr>
              <a:t>generan contaminación</a:t>
            </a:r>
            <a:r>
              <a:rPr lang="es-MX" dirty="0">
                <a:latin typeface="Calibri"/>
                <a:ea typeface="Calibri"/>
                <a:cs typeface="Times New Roman"/>
              </a:rPr>
              <a:t>. La </a:t>
            </a:r>
            <a:r>
              <a:rPr lang="es-MX" dirty="0" smtClean="0">
                <a:latin typeface="Calibri"/>
                <a:ea typeface="Calibri"/>
                <a:cs typeface="Times New Roman"/>
              </a:rPr>
              <a:t>cual </a:t>
            </a:r>
            <a:r>
              <a:rPr lang="es-MX" b="1" dirty="0" smtClean="0">
                <a:latin typeface="Calibri"/>
                <a:ea typeface="Calibri"/>
                <a:cs typeface="Times New Roman"/>
              </a:rPr>
              <a:t>afecta</a:t>
            </a:r>
            <a:r>
              <a:rPr lang="es-MX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s-MX" dirty="0">
                <a:latin typeface="Calibri"/>
                <a:ea typeface="Calibri"/>
                <a:cs typeface="Times New Roman"/>
              </a:rPr>
              <a:t>al </a:t>
            </a:r>
            <a:r>
              <a:rPr lang="es-MX" b="1" dirty="0">
                <a:latin typeface="Calibri"/>
                <a:ea typeface="Calibri"/>
                <a:cs typeface="Times New Roman"/>
              </a:rPr>
              <a:t>suelo, aire, </a:t>
            </a:r>
            <a:r>
              <a:rPr lang="es-MX" b="1" dirty="0" smtClean="0">
                <a:latin typeface="Calibri"/>
                <a:ea typeface="Calibri"/>
                <a:cs typeface="Times New Roman"/>
              </a:rPr>
              <a:t>agua y seres vivos</a:t>
            </a:r>
            <a:r>
              <a:rPr lang="es-MX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es-MX" dirty="0">
                <a:latin typeface="Calibri"/>
                <a:ea typeface="Calibri"/>
                <a:cs typeface="Times New Roman"/>
              </a:rPr>
              <a:t>Los </a:t>
            </a:r>
            <a:r>
              <a:rPr lang="es-MX" b="1" dirty="0">
                <a:latin typeface="Calibri"/>
                <a:ea typeface="Calibri"/>
                <a:cs typeface="Times New Roman"/>
              </a:rPr>
              <a:t>problemas de salud pública </a:t>
            </a:r>
            <a:r>
              <a:rPr lang="es-MX" dirty="0">
                <a:latin typeface="Calibri"/>
                <a:ea typeface="Calibri"/>
                <a:cs typeface="Times New Roman"/>
              </a:rPr>
              <a:t>causados por la acumulación de los RSU a cielo abierto son numerosos, sin mencionar las</a:t>
            </a:r>
            <a:r>
              <a:rPr lang="es-MX" b="1" dirty="0">
                <a:latin typeface="Calibri"/>
                <a:ea typeface="Calibri"/>
                <a:cs typeface="Times New Roman"/>
              </a:rPr>
              <a:t> graves afectaciones al mismo medio ambiente. </a:t>
            </a:r>
            <a:endParaRPr lang="es-MX" b="1" dirty="0" smtClean="0"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s-MX" dirty="0" smtClean="0">
                <a:latin typeface="Calibri"/>
                <a:ea typeface="Calibri"/>
                <a:cs typeface="Times New Roman"/>
              </a:rPr>
              <a:t>Los </a:t>
            </a:r>
            <a:r>
              <a:rPr lang="es-MX" dirty="0">
                <a:latin typeface="Calibri"/>
                <a:ea typeface="Calibri"/>
                <a:cs typeface="Times New Roman"/>
              </a:rPr>
              <a:t>procesos de </a:t>
            </a:r>
            <a:r>
              <a:rPr lang="es-MX" b="1" dirty="0">
                <a:latin typeface="Calibri"/>
                <a:ea typeface="Calibri"/>
                <a:cs typeface="Times New Roman"/>
              </a:rPr>
              <a:t>ordenamiento ecológico </a:t>
            </a:r>
            <a:r>
              <a:rPr lang="es-MX" dirty="0">
                <a:latin typeface="Calibri"/>
                <a:ea typeface="Calibri"/>
                <a:cs typeface="Times New Roman"/>
              </a:rPr>
              <a:t>consistentemente identifican a los </a:t>
            </a:r>
            <a:r>
              <a:rPr lang="es-MX" b="1" dirty="0">
                <a:latin typeface="Calibri"/>
                <a:ea typeface="Calibri"/>
                <a:cs typeface="Times New Roman"/>
              </a:rPr>
              <a:t>RSU como problemas ambientales a resolver</a:t>
            </a:r>
            <a:r>
              <a:rPr lang="es-MX" dirty="0">
                <a:latin typeface="Calibri"/>
                <a:ea typeface="Calibri"/>
                <a:cs typeface="Times New Roman"/>
              </a:rPr>
              <a:t>, pues no sólo </a:t>
            </a:r>
            <a:r>
              <a:rPr lang="es-MX" b="1" dirty="0">
                <a:latin typeface="Calibri"/>
                <a:ea typeface="Calibri"/>
                <a:cs typeface="Times New Roman"/>
              </a:rPr>
              <a:t>afectan</a:t>
            </a:r>
            <a:r>
              <a:rPr lang="es-MX" dirty="0">
                <a:latin typeface="Calibri"/>
                <a:ea typeface="Calibri"/>
                <a:cs typeface="Times New Roman"/>
              </a:rPr>
              <a:t> a los </a:t>
            </a:r>
            <a:r>
              <a:rPr lang="es-MX" b="1" dirty="0">
                <a:latin typeface="Calibri"/>
                <a:ea typeface="Calibri"/>
                <a:cs typeface="Times New Roman"/>
              </a:rPr>
              <a:t>asentamientos humanos </a:t>
            </a:r>
            <a:r>
              <a:rPr lang="es-MX" dirty="0">
                <a:latin typeface="Calibri"/>
                <a:ea typeface="Calibri"/>
                <a:cs typeface="Times New Roman"/>
              </a:rPr>
              <a:t>en donde se generan, sino también a los </a:t>
            </a:r>
            <a:r>
              <a:rPr lang="es-MX" b="1" dirty="0">
                <a:latin typeface="Calibri"/>
                <a:ea typeface="Calibri"/>
                <a:cs typeface="Times New Roman"/>
              </a:rPr>
              <a:t>ambientes rurales </a:t>
            </a:r>
            <a:r>
              <a:rPr lang="es-MX" dirty="0">
                <a:latin typeface="Calibri"/>
                <a:ea typeface="Calibri"/>
                <a:cs typeface="Times New Roman"/>
              </a:rPr>
              <a:t>(tanto </a:t>
            </a:r>
            <a:r>
              <a:rPr lang="es-MX" b="1" dirty="0">
                <a:latin typeface="Calibri"/>
                <a:ea typeface="Calibri"/>
                <a:cs typeface="Times New Roman"/>
              </a:rPr>
              <a:t>naturales</a:t>
            </a:r>
            <a:r>
              <a:rPr lang="es-MX" dirty="0">
                <a:latin typeface="Calibri"/>
                <a:ea typeface="Calibri"/>
                <a:cs typeface="Times New Roman"/>
              </a:rPr>
              <a:t> como </a:t>
            </a:r>
            <a:r>
              <a:rPr lang="es-MX" b="1" dirty="0">
                <a:latin typeface="Calibri"/>
                <a:ea typeface="Calibri"/>
                <a:cs typeface="Times New Roman"/>
              </a:rPr>
              <a:t>productivos</a:t>
            </a:r>
            <a:r>
              <a:rPr lang="es-MX" dirty="0">
                <a:latin typeface="Calibri"/>
                <a:ea typeface="Calibri"/>
                <a:cs typeface="Times New Roman"/>
              </a:rPr>
              <a:t>) que los rodean)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endParaRPr lang="es-MX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691680" y="-141196"/>
            <a:ext cx="7704856" cy="140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0" tIns="180000" rIns="180000" bIns="180000">
            <a:spAutoFit/>
          </a:bodyPr>
          <a:lstStyle/>
          <a:p>
            <a:pPr algn="ctr"/>
            <a:r>
              <a:rPr lang="es-MX" sz="3400" b="1" dirty="0" smtClean="0">
                <a:solidFill>
                  <a:srgbClr val="486DA2"/>
                </a:solidFill>
                <a:latin typeface="Verdana" pitchFamily="34" charset="0"/>
              </a:rPr>
              <a:t>Consecuencias de un mal manejo</a:t>
            </a:r>
            <a:endParaRPr lang="es-MX" sz="3400" i="1" dirty="0">
              <a:solidFill>
                <a:srgbClr val="486DA2"/>
              </a:solidFill>
            </a:endParaRPr>
          </a:p>
        </p:txBody>
      </p:sp>
      <p:pic>
        <p:nvPicPr>
          <p:cNvPr id="7172" name="Picture 4" descr="http://archivo.vazquezchagoya.com/wp-content/basurereominacosol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050" y="4221088"/>
            <a:ext cx="4073832" cy="2543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elheraldodexalapa.files.wordpress.com/2012/07/a5a-3-copia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59" y="4221088"/>
            <a:ext cx="3877137" cy="2543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81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835696" y="764704"/>
            <a:ext cx="7209395" cy="3724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s-MX" dirty="0" smtClean="0">
                <a:latin typeface="Calibri"/>
                <a:ea typeface="Calibri"/>
                <a:cs typeface="Times New Roman"/>
              </a:rPr>
              <a:t>El </a:t>
            </a:r>
            <a:r>
              <a:rPr lang="es-MX" b="1" dirty="0" smtClean="0">
                <a:latin typeface="Calibri"/>
                <a:ea typeface="Calibri"/>
                <a:cs typeface="Times New Roman"/>
              </a:rPr>
              <a:t>Manejo Integral </a:t>
            </a:r>
            <a:r>
              <a:rPr lang="es-MX" b="1" dirty="0">
                <a:latin typeface="Calibri"/>
                <a:ea typeface="Calibri"/>
                <a:cs typeface="Times New Roman"/>
              </a:rPr>
              <a:t>de Residuos Sólidos Urbanos </a:t>
            </a:r>
            <a:r>
              <a:rPr lang="es-MX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s-MX" dirty="0">
                <a:latin typeface="Calibri"/>
                <a:ea typeface="Calibri"/>
                <a:cs typeface="Times New Roman"/>
              </a:rPr>
              <a:t>surge como una forma de atender no sólo la imperiosa </a:t>
            </a:r>
            <a:r>
              <a:rPr lang="es-MX" b="1" dirty="0">
                <a:latin typeface="Calibri"/>
                <a:ea typeface="Calibri"/>
                <a:cs typeface="Times New Roman"/>
              </a:rPr>
              <a:t>necesidad de la sociedad de sanear sus propios asentamientos</a:t>
            </a:r>
            <a:r>
              <a:rPr lang="es-MX" dirty="0">
                <a:latin typeface="Calibri"/>
                <a:ea typeface="Calibri"/>
                <a:cs typeface="Times New Roman"/>
              </a:rPr>
              <a:t> sino, además, </a:t>
            </a:r>
            <a:r>
              <a:rPr lang="es-MX" b="1" dirty="0">
                <a:latin typeface="Calibri"/>
                <a:ea typeface="Calibri"/>
                <a:cs typeface="Times New Roman"/>
              </a:rPr>
              <a:t>disminuir los impactos que dichos residuos causan sobre el medio ambiente </a:t>
            </a:r>
            <a:r>
              <a:rPr lang="es-MX" dirty="0">
                <a:latin typeface="Calibri"/>
                <a:ea typeface="Calibri"/>
                <a:cs typeface="Times New Roman"/>
              </a:rPr>
              <a:t>circundante. Esta gestión también se ha definido en la mencionada </a:t>
            </a:r>
            <a:r>
              <a:rPr lang="es-MX" b="1" dirty="0" smtClean="0">
                <a:latin typeface="Calibri"/>
                <a:ea typeface="Calibri"/>
                <a:cs typeface="Times New Roman"/>
              </a:rPr>
              <a:t>LGPGIR</a:t>
            </a:r>
            <a:r>
              <a:rPr lang="es-MX" dirty="0" smtClean="0">
                <a:latin typeface="Calibri"/>
                <a:ea typeface="Calibri"/>
                <a:cs typeface="Times New Roman"/>
              </a:rPr>
              <a:t> como</a:t>
            </a:r>
            <a:r>
              <a:rPr lang="es-MX" dirty="0">
                <a:latin typeface="Calibri"/>
                <a:ea typeface="Calibri"/>
                <a:cs typeface="Times New Roman"/>
              </a:rPr>
              <a:t>: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s-MX" dirty="0" smtClean="0">
                <a:latin typeface="Calibri"/>
                <a:ea typeface="Calibri"/>
                <a:cs typeface="Times New Roman"/>
              </a:rPr>
              <a:t>“</a:t>
            </a:r>
            <a:r>
              <a:rPr lang="es-MX" b="1" dirty="0">
                <a:latin typeface="Calibri"/>
                <a:ea typeface="Calibri"/>
                <a:cs typeface="Times New Roman"/>
              </a:rPr>
              <a:t>Conjunto articulado e interrelacionado de acciones</a:t>
            </a:r>
            <a:r>
              <a:rPr lang="es-MX" dirty="0">
                <a:latin typeface="Calibri"/>
                <a:ea typeface="Calibri"/>
                <a:cs typeface="Times New Roman"/>
              </a:rPr>
              <a:t> normativas, operativas, financieras, de planeación, administrativas, sociales, educativas, de monitoreo, supervisión y evaluación, </a:t>
            </a:r>
            <a:r>
              <a:rPr lang="es-MX" dirty="0" smtClean="0">
                <a:latin typeface="Calibri"/>
                <a:ea typeface="Calibri"/>
                <a:cs typeface="Times New Roman"/>
              </a:rPr>
              <a:t>a </a:t>
            </a:r>
            <a:r>
              <a:rPr lang="es-MX" dirty="0">
                <a:latin typeface="Calibri"/>
                <a:ea typeface="Calibri"/>
                <a:cs typeface="Times New Roman"/>
              </a:rPr>
              <a:t>fin de </a:t>
            </a:r>
            <a:r>
              <a:rPr lang="es-MX" b="1" dirty="0">
                <a:latin typeface="Calibri"/>
                <a:ea typeface="Calibri"/>
                <a:cs typeface="Times New Roman"/>
              </a:rPr>
              <a:t>lograr beneficios ambientales</a:t>
            </a:r>
            <a:r>
              <a:rPr lang="es-MX" dirty="0">
                <a:latin typeface="Calibri"/>
                <a:ea typeface="Calibri"/>
                <a:cs typeface="Times New Roman"/>
              </a:rPr>
              <a:t>, la </a:t>
            </a:r>
            <a:r>
              <a:rPr lang="es-MX" b="1" dirty="0">
                <a:latin typeface="Calibri"/>
                <a:ea typeface="Calibri"/>
                <a:cs typeface="Times New Roman"/>
              </a:rPr>
              <a:t>optimización económica </a:t>
            </a:r>
            <a:r>
              <a:rPr lang="es-MX" dirty="0">
                <a:latin typeface="Calibri"/>
                <a:ea typeface="Calibri"/>
                <a:cs typeface="Times New Roman"/>
              </a:rPr>
              <a:t>de su manejo y su </a:t>
            </a:r>
            <a:r>
              <a:rPr lang="es-MX" b="1" dirty="0">
                <a:latin typeface="Calibri"/>
                <a:ea typeface="Calibri"/>
                <a:cs typeface="Times New Roman"/>
              </a:rPr>
              <a:t>aceptación social</a:t>
            </a:r>
            <a:r>
              <a:rPr lang="es-MX" dirty="0">
                <a:latin typeface="Calibri"/>
                <a:ea typeface="Calibri"/>
                <a:cs typeface="Times New Roman"/>
              </a:rPr>
              <a:t>, </a:t>
            </a:r>
            <a:r>
              <a:rPr lang="es-MX" b="1" dirty="0">
                <a:latin typeface="Calibri"/>
                <a:ea typeface="Calibri"/>
                <a:cs typeface="Times New Roman"/>
              </a:rPr>
              <a:t>respondiendo a las necesidades </a:t>
            </a:r>
            <a:r>
              <a:rPr lang="es-MX" dirty="0">
                <a:latin typeface="Calibri"/>
                <a:ea typeface="Calibri"/>
                <a:cs typeface="Times New Roman"/>
              </a:rPr>
              <a:t>y circunstancias de </a:t>
            </a:r>
            <a:r>
              <a:rPr lang="es-MX" b="1" dirty="0">
                <a:latin typeface="Calibri"/>
                <a:ea typeface="Calibri"/>
                <a:cs typeface="Times New Roman"/>
              </a:rPr>
              <a:t>cada localidad o región</a:t>
            </a:r>
            <a:r>
              <a:rPr lang="es-MX" dirty="0">
                <a:latin typeface="Calibri"/>
                <a:ea typeface="Calibri"/>
                <a:cs typeface="Times New Roman"/>
              </a:rPr>
              <a:t>”.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691680" y="-141196"/>
            <a:ext cx="7704856" cy="88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0" tIns="180000" rIns="180000" bIns="180000">
            <a:spAutoFit/>
          </a:bodyPr>
          <a:lstStyle/>
          <a:p>
            <a:pPr algn="ctr"/>
            <a:r>
              <a:rPr lang="es-MX" sz="3400" b="1" dirty="0" smtClean="0">
                <a:solidFill>
                  <a:srgbClr val="486DA2"/>
                </a:solidFill>
                <a:latin typeface="Verdana" pitchFamily="34" charset="0"/>
              </a:rPr>
              <a:t>Surgimiento de una solución</a:t>
            </a:r>
            <a:endParaRPr lang="es-MX" sz="3400" i="1" dirty="0">
              <a:solidFill>
                <a:srgbClr val="486DA2"/>
              </a:solidFill>
            </a:endParaRPr>
          </a:p>
        </p:txBody>
      </p:sp>
      <p:pic>
        <p:nvPicPr>
          <p:cNvPr id="5122" name="Picture 2" descr="http://www.ecologistas.cl/wp-content/themes/sahifa/timthumb.php?src=/wp-content/uploads/2012/10/Proceso-De-Reciclaje-1024x609.png&amp;h=330&amp;w=660&amp;a=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73724"/>
            <a:ext cx="4968552" cy="2484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8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835696" y="764704"/>
            <a:ext cx="7209395" cy="2303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s-MX" dirty="0" smtClean="0">
                <a:latin typeface="Calibri"/>
                <a:ea typeface="Calibri"/>
                <a:cs typeface="Times New Roman"/>
              </a:rPr>
              <a:t>En </a:t>
            </a:r>
            <a:r>
              <a:rPr lang="es-MX" dirty="0">
                <a:latin typeface="Calibri"/>
                <a:ea typeface="Calibri"/>
                <a:cs typeface="Times New Roman"/>
              </a:rPr>
              <a:t>el manejo tradicional de RSU, los </a:t>
            </a:r>
            <a:r>
              <a:rPr lang="es-MX" b="1" dirty="0">
                <a:latin typeface="Calibri"/>
                <a:ea typeface="Calibri"/>
                <a:cs typeface="Times New Roman"/>
              </a:rPr>
              <a:t>residuos generados son recolectados e inmediatamente se depositan</a:t>
            </a:r>
            <a:r>
              <a:rPr lang="es-MX" dirty="0">
                <a:latin typeface="Calibri"/>
                <a:ea typeface="Calibri"/>
                <a:cs typeface="Times New Roman"/>
              </a:rPr>
              <a:t>; en otros casos, cuando el </a:t>
            </a:r>
            <a:r>
              <a:rPr lang="es-MX" b="1" dirty="0">
                <a:latin typeface="Calibri"/>
                <a:ea typeface="Calibri"/>
                <a:cs typeface="Times New Roman"/>
              </a:rPr>
              <a:t>sistema resulta insuficiente</a:t>
            </a:r>
            <a:r>
              <a:rPr lang="es-MX" dirty="0">
                <a:latin typeface="Calibri"/>
                <a:ea typeface="Calibri"/>
                <a:cs typeface="Times New Roman"/>
              </a:rPr>
              <a:t>, los RSU </a:t>
            </a:r>
            <a:r>
              <a:rPr lang="es-MX" b="1" dirty="0">
                <a:latin typeface="Calibri"/>
                <a:ea typeface="Calibri"/>
                <a:cs typeface="Times New Roman"/>
              </a:rPr>
              <a:t>no se depositan en un lugar específico y en cambio, se dispersan y acumulan contaminando al medio ambiente</a:t>
            </a:r>
            <a:r>
              <a:rPr lang="es-MX" dirty="0">
                <a:latin typeface="Calibri"/>
                <a:ea typeface="Calibri"/>
                <a:cs typeface="Times New Roman"/>
              </a:rPr>
              <a:t>. Esta forma de manejo ha causado severos </a:t>
            </a:r>
            <a:r>
              <a:rPr lang="es-MX" b="1" dirty="0">
                <a:latin typeface="Calibri"/>
                <a:ea typeface="Calibri"/>
                <a:cs typeface="Times New Roman"/>
              </a:rPr>
              <a:t>impactos al medio ambiente social y natural</a:t>
            </a:r>
            <a:r>
              <a:rPr lang="es-MX" dirty="0">
                <a:latin typeface="Calibri"/>
                <a:ea typeface="Calibri"/>
                <a:cs typeface="Times New Roman"/>
              </a:rPr>
              <a:t>, por lo que se han debido </a:t>
            </a:r>
            <a:r>
              <a:rPr lang="es-MX" b="1" dirty="0">
                <a:latin typeface="Calibri"/>
                <a:ea typeface="Calibri"/>
                <a:cs typeface="Times New Roman"/>
              </a:rPr>
              <a:t>establecer regulaciones en torno al manejo de RSU.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691680" y="-141196"/>
            <a:ext cx="7704856" cy="88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0" tIns="180000" rIns="180000" bIns="180000">
            <a:spAutoFit/>
          </a:bodyPr>
          <a:lstStyle/>
          <a:p>
            <a:pPr algn="ctr"/>
            <a:r>
              <a:rPr lang="es-MX" sz="3400" b="1" dirty="0" smtClean="0">
                <a:solidFill>
                  <a:srgbClr val="486DA2"/>
                </a:solidFill>
                <a:latin typeface="Verdana" pitchFamily="34" charset="0"/>
              </a:rPr>
              <a:t>Surgimiento de una solución</a:t>
            </a:r>
            <a:endParaRPr lang="es-MX" sz="3400" i="1" dirty="0">
              <a:solidFill>
                <a:srgbClr val="486DA2"/>
              </a:solidFill>
            </a:endParaRPr>
          </a:p>
        </p:txBody>
      </p:sp>
      <p:pic>
        <p:nvPicPr>
          <p:cNvPr id="8195" name="Picture 3" descr="C:\Users\pc\Desktop\esquema proce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" y="3356992"/>
            <a:ext cx="9107488" cy="344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34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obsons.com.au/cms/images/about_us/Reuse-Reduce-Recyc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011" y="4725144"/>
            <a:ext cx="4325293" cy="208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872208" y="528030"/>
            <a:ext cx="7164288" cy="429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s-MX" dirty="0" smtClean="0">
                <a:latin typeface="Calibri"/>
                <a:ea typeface="Calibri"/>
                <a:cs typeface="Times New Roman"/>
              </a:rPr>
              <a:t>El </a:t>
            </a:r>
            <a:r>
              <a:rPr lang="es-MX" dirty="0">
                <a:latin typeface="Calibri"/>
                <a:ea typeface="Calibri"/>
                <a:cs typeface="Times New Roman"/>
              </a:rPr>
              <a:t>principal elemento que se ha </a:t>
            </a:r>
            <a:r>
              <a:rPr lang="es-MX" b="1" dirty="0">
                <a:latin typeface="Calibri"/>
                <a:ea typeface="Calibri"/>
                <a:cs typeface="Times New Roman"/>
              </a:rPr>
              <a:t>regulado en México </a:t>
            </a:r>
            <a:r>
              <a:rPr lang="es-MX" dirty="0">
                <a:latin typeface="Calibri"/>
                <a:ea typeface="Calibri"/>
                <a:cs typeface="Times New Roman"/>
              </a:rPr>
              <a:t>son los </a:t>
            </a:r>
            <a:r>
              <a:rPr lang="es-MX" b="1" dirty="0">
                <a:latin typeface="Calibri"/>
                <a:ea typeface="Calibri"/>
                <a:cs typeface="Times New Roman"/>
              </a:rPr>
              <a:t>sitios de disposición final; </a:t>
            </a:r>
            <a:r>
              <a:rPr lang="es-MX" dirty="0">
                <a:latin typeface="Calibri"/>
                <a:ea typeface="Calibri"/>
                <a:cs typeface="Times New Roman"/>
              </a:rPr>
              <a:t>actualmente existe para ello una </a:t>
            </a:r>
            <a:r>
              <a:rPr lang="es-MX" dirty="0" smtClean="0">
                <a:latin typeface="Calibri"/>
                <a:ea typeface="Calibri"/>
                <a:cs typeface="Times New Roman"/>
              </a:rPr>
              <a:t>NOM </a:t>
            </a:r>
            <a:r>
              <a:rPr lang="es-MX" b="1" dirty="0">
                <a:latin typeface="Calibri"/>
                <a:ea typeface="Calibri"/>
                <a:cs typeface="Times New Roman"/>
              </a:rPr>
              <a:t>(NOM-083-SEMARNAT-2003</a:t>
            </a:r>
            <a:r>
              <a:rPr lang="es-MX" dirty="0">
                <a:latin typeface="Calibri"/>
                <a:ea typeface="Calibri"/>
                <a:cs typeface="Times New Roman"/>
              </a:rPr>
              <a:t>) en la cual se establece en detalle las características que deben cumplir estos sitios. </a:t>
            </a:r>
            <a:endParaRPr lang="es-MX" dirty="0" smtClean="0"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s-MX" dirty="0" smtClean="0">
                <a:latin typeface="Calibri"/>
                <a:ea typeface="Calibri"/>
                <a:cs typeface="Times New Roman"/>
              </a:rPr>
              <a:t>En </a:t>
            </a:r>
            <a:r>
              <a:rPr lang="es-MX" dirty="0">
                <a:latin typeface="Calibri"/>
                <a:ea typeface="Calibri"/>
                <a:cs typeface="Times New Roman"/>
              </a:rPr>
              <a:t>la búsqueda de </a:t>
            </a:r>
            <a:r>
              <a:rPr lang="es-MX" b="1" dirty="0">
                <a:latin typeface="Calibri"/>
                <a:ea typeface="Calibri"/>
                <a:cs typeface="Times New Roman"/>
              </a:rPr>
              <a:t>alternativas</a:t>
            </a:r>
            <a:r>
              <a:rPr lang="es-MX" dirty="0">
                <a:latin typeface="Calibri"/>
                <a:ea typeface="Calibri"/>
                <a:cs typeface="Times New Roman"/>
              </a:rPr>
              <a:t> </a:t>
            </a:r>
            <a:r>
              <a:rPr lang="es-MX" dirty="0" smtClean="0">
                <a:latin typeface="Calibri"/>
                <a:ea typeface="Calibri"/>
                <a:cs typeface="Times New Roman"/>
              </a:rPr>
              <a:t>se </a:t>
            </a:r>
            <a:r>
              <a:rPr lang="es-MX" dirty="0">
                <a:latin typeface="Calibri"/>
                <a:ea typeface="Calibri"/>
                <a:cs typeface="Times New Roman"/>
              </a:rPr>
              <a:t>ha planteado la política de las </a:t>
            </a:r>
            <a:r>
              <a:rPr lang="es-MX" b="1" dirty="0">
                <a:latin typeface="Calibri"/>
                <a:ea typeface="Calibri"/>
                <a:cs typeface="Times New Roman"/>
              </a:rPr>
              <a:t>3 </a:t>
            </a:r>
            <a:r>
              <a:rPr lang="es-MX" b="1" dirty="0" err="1" smtClean="0">
                <a:latin typeface="Calibri"/>
                <a:ea typeface="Calibri"/>
                <a:cs typeface="Times New Roman"/>
              </a:rPr>
              <a:t>R</a:t>
            </a:r>
            <a:r>
              <a:rPr lang="es-MX" dirty="0" err="1" smtClean="0">
                <a:latin typeface="Calibri"/>
                <a:ea typeface="Calibri"/>
                <a:cs typeface="Times New Roman"/>
              </a:rPr>
              <a:t>s</a:t>
            </a:r>
            <a:r>
              <a:rPr lang="es-MX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es-MX" dirty="0">
                <a:latin typeface="Calibri"/>
                <a:ea typeface="Calibri"/>
                <a:cs typeface="Times New Roman"/>
              </a:rPr>
              <a:t>Como primer paso </a:t>
            </a:r>
            <a:r>
              <a:rPr lang="es-MX" dirty="0" smtClean="0">
                <a:latin typeface="Calibri"/>
                <a:ea typeface="Calibri"/>
                <a:cs typeface="Times New Roman"/>
              </a:rPr>
              <a:t>la </a:t>
            </a:r>
            <a:r>
              <a:rPr lang="es-MX" b="1" dirty="0" smtClean="0">
                <a:latin typeface="Calibri"/>
                <a:ea typeface="Calibri"/>
                <a:cs typeface="Times New Roman"/>
              </a:rPr>
              <a:t>Reducción,</a:t>
            </a:r>
            <a:r>
              <a:rPr lang="es-MX" dirty="0" smtClean="0">
                <a:latin typeface="Calibri"/>
                <a:ea typeface="Calibri"/>
                <a:cs typeface="Times New Roman"/>
              </a:rPr>
              <a:t> que</a:t>
            </a:r>
            <a:r>
              <a:rPr lang="es-MX" dirty="0">
                <a:latin typeface="Calibri"/>
                <a:ea typeface="Calibri"/>
                <a:cs typeface="Times New Roman"/>
              </a:rPr>
              <a:t>, a través de un cambio en los patrones de fabricación y de consumo de los </a:t>
            </a:r>
            <a:r>
              <a:rPr lang="es-MX" dirty="0" smtClean="0">
                <a:latin typeface="Calibri"/>
                <a:ea typeface="Calibri"/>
                <a:cs typeface="Times New Roman"/>
              </a:rPr>
              <a:t>satisfactores, </a:t>
            </a:r>
            <a:r>
              <a:rPr lang="es-MX" b="1" dirty="0">
                <a:latin typeface="Calibri"/>
                <a:ea typeface="Calibri"/>
                <a:cs typeface="Times New Roman"/>
              </a:rPr>
              <a:t>disminuye la cantidad de los residuos generados. </a:t>
            </a:r>
            <a:endParaRPr lang="es-MX" b="1" dirty="0" smtClean="0"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s-MX" dirty="0" smtClean="0">
                <a:latin typeface="Calibri"/>
                <a:ea typeface="Calibri"/>
                <a:cs typeface="Times New Roman"/>
              </a:rPr>
              <a:t>La </a:t>
            </a:r>
            <a:r>
              <a:rPr lang="es-MX" dirty="0">
                <a:latin typeface="Calibri"/>
                <a:ea typeface="Calibri"/>
                <a:cs typeface="Times New Roman"/>
              </a:rPr>
              <a:t>segunda etapa es el </a:t>
            </a:r>
            <a:r>
              <a:rPr lang="es-MX" b="1" dirty="0" err="1">
                <a:latin typeface="Calibri"/>
                <a:ea typeface="Calibri"/>
                <a:cs typeface="Times New Roman"/>
              </a:rPr>
              <a:t>Reuso</a:t>
            </a:r>
            <a:r>
              <a:rPr lang="es-MX" b="1" dirty="0">
                <a:latin typeface="Calibri"/>
                <a:ea typeface="Calibri"/>
                <a:cs typeface="Times New Roman"/>
              </a:rPr>
              <a:t> que consiste en volver a usar un residuo para el mismo uso original o para otro uso</a:t>
            </a:r>
            <a:r>
              <a:rPr lang="es-MX" dirty="0">
                <a:latin typeface="Calibri"/>
                <a:ea typeface="Calibri"/>
                <a:cs typeface="Times New Roman"/>
              </a:rPr>
              <a:t>. </a:t>
            </a:r>
            <a:endParaRPr lang="es-MX" dirty="0" smtClean="0"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s-MX" dirty="0" smtClean="0">
                <a:latin typeface="Calibri"/>
                <a:ea typeface="Calibri"/>
                <a:cs typeface="Times New Roman"/>
              </a:rPr>
              <a:t>La </a:t>
            </a:r>
            <a:r>
              <a:rPr lang="es-MX" dirty="0">
                <a:latin typeface="Calibri"/>
                <a:ea typeface="Calibri"/>
                <a:cs typeface="Times New Roman"/>
              </a:rPr>
              <a:t>siguiente etapa es </a:t>
            </a:r>
            <a:r>
              <a:rPr lang="es-MX" b="1" dirty="0">
                <a:latin typeface="Calibri"/>
                <a:ea typeface="Calibri"/>
                <a:cs typeface="Times New Roman"/>
              </a:rPr>
              <a:t>el Reciclaje que se define como la transformación de un residuo en un nuevo satisfactor.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691680" y="-141196"/>
            <a:ext cx="7704856" cy="88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0" tIns="180000" rIns="180000" bIns="180000">
            <a:spAutoFit/>
          </a:bodyPr>
          <a:lstStyle/>
          <a:p>
            <a:pPr algn="ctr"/>
            <a:r>
              <a:rPr lang="es-MX" sz="3400" b="1" dirty="0" smtClean="0">
                <a:solidFill>
                  <a:srgbClr val="486DA2"/>
                </a:solidFill>
                <a:latin typeface="Verdana" pitchFamily="34" charset="0"/>
              </a:rPr>
              <a:t>Surgimiento de una solución</a:t>
            </a:r>
            <a:endParaRPr lang="es-MX" sz="3400" i="1" dirty="0">
              <a:solidFill>
                <a:srgbClr val="486D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1.bp.blogspot.com/-QpzEfolAGiQ/T5Ld8uVH9jI/AAAAAAAAETU/Fd7ETbyqojM/s1600/reduce-reultiliza-y-recic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292" y="4210372"/>
            <a:ext cx="6322156" cy="289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63688" y="836712"/>
            <a:ext cx="7209395" cy="3705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s-MX" dirty="0" smtClean="0">
                <a:latin typeface="Calibri"/>
                <a:ea typeface="Calibri"/>
                <a:cs typeface="Times New Roman"/>
              </a:rPr>
              <a:t>A diferencia del </a:t>
            </a:r>
            <a:r>
              <a:rPr lang="es-MX" b="1" dirty="0" err="1" smtClean="0">
                <a:latin typeface="Calibri"/>
                <a:ea typeface="Calibri"/>
                <a:cs typeface="Times New Roman"/>
              </a:rPr>
              <a:t>reuso</a:t>
            </a:r>
            <a:r>
              <a:rPr lang="es-MX" dirty="0" smtClean="0">
                <a:latin typeface="Calibri"/>
                <a:ea typeface="Calibri"/>
                <a:cs typeface="Times New Roman"/>
              </a:rPr>
              <a:t>, en el </a:t>
            </a:r>
            <a:r>
              <a:rPr lang="es-MX" b="1" dirty="0" smtClean="0">
                <a:latin typeface="Calibri"/>
                <a:ea typeface="Calibri"/>
                <a:cs typeface="Times New Roman"/>
              </a:rPr>
              <a:t>reciclaje se requieren de materiales, energía y trabajo para la transformación del residuo</a:t>
            </a:r>
            <a:r>
              <a:rPr lang="es-MX" dirty="0" smtClean="0">
                <a:latin typeface="Calibri"/>
                <a:ea typeface="Calibri"/>
                <a:cs typeface="Times New Roman"/>
              </a:rPr>
              <a:t>. Debido a que el </a:t>
            </a:r>
            <a:r>
              <a:rPr lang="es-MX" b="1" dirty="0" smtClean="0">
                <a:latin typeface="Calibri"/>
                <a:ea typeface="Calibri"/>
                <a:cs typeface="Times New Roman"/>
              </a:rPr>
              <a:t>costo ambiental del reciclaje es mayor que el </a:t>
            </a:r>
            <a:r>
              <a:rPr lang="es-MX" b="1" dirty="0" err="1" smtClean="0">
                <a:latin typeface="Calibri"/>
                <a:ea typeface="Calibri"/>
                <a:cs typeface="Times New Roman"/>
              </a:rPr>
              <a:t>reuso</a:t>
            </a:r>
            <a:r>
              <a:rPr lang="es-MX" b="1" dirty="0" smtClean="0">
                <a:latin typeface="Calibri"/>
                <a:ea typeface="Calibri"/>
                <a:cs typeface="Times New Roman"/>
              </a:rPr>
              <a:t>, y el del </a:t>
            </a:r>
            <a:r>
              <a:rPr lang="es-MX" b="1" dirty="0" err="1" smtClean="0">
                <a:latin typeface="Calibri"/>
                <a:ea typeface="Calibri"/>
                <a:cs typeface="Times New Roman"/>
              </a:rPr>
              <a:t>reuso</a:t>
            </a:r>
            <a:r>
              <a:rPr lang="es-MX" b="1" dirty="0" smtClean="0">
                <a:latin typeface="Calibri"/>
                <a:ea typeface="Calibri"/>
                <a:cs typeface="Times New Roman"/>
              </a:rPr>
              <a:t> mayor que el de la reducción</a:t>
            </a:r>
            <a:r>
              <a:rPr lang="es-MX" dirty="0" smtClean="0">
                <a:latin typeface="Calibri"/>
                <a:ea typeface="Calibri"/>
                <a:cs typeface="Times New Roman"/>
              </a:rPr>
              <a:t>, técnica y económicamente se </a:t>
            </a:r>
            <a:r>
              <a:rPr lang="es-MX" b="1" dirty="0" smtClean="0">
                <a:latin typeface="Calibri"/>
                <a:ea typeface="Calibri"/>
                <a:cs typeface="Times New Roman"/>
              </a:rPr>
              <a:t>propone</a:t>
            </a:r>
            <a:r>
              <a:rPr lang="es-MX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s-MX" b="1" dirty="0" smtClean="0">
                <a:latin typeface="Calibri"/>
                <a:ea typeface="Calibri"/>
                <a:cs typeface="Times New Roman"/>
              </a:rPr>
              <a:t>primero buscar la reducción, luego el </a:t>
            </a:r>
            <a:r>
              <a:rPr lang="es-MX" b="1" dirty="0" err="1" smtClean="0">
                <a:latin typeface="Calibri"/>
                <a:ea typeface="Calibri"/>
                <a:cs typeface="Times New Roman"/>
              </a:rPr>
              <a:t>reuso</a:t>
            </a:r>
            <a:r>
              <a:rPr lang="es-MX" b="1" dirty="0" smtClean="0">
                <a:latin typeface="Calibri"/>
                <a:ea typeface="Calibri"/>
                <a:cs typeface="Times New Roman"/>
              </a:rPr>
              <a:t> y, por último, el reciclaje</a:t>
            </a:r>
            <a:r>
              <a:rPr lang="es-MX" dirty="0" smtClean="0">
                <a:latin typeface="Calibri"/>
                <a:ea typeface="Calibri"/>
                <a:cs typeface="Times New Roman"/>
              </a:rPr>
              <a:t>.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s-MX" dirty="0" smtClean="0">
                <a:latin typeface="Calibri"/>
                <a:ea typeface="Calibri"/>
                <a:cs typeface="Times New Roman"/>
              </a:rPr>
              <a:t>Como último paso </a:t>
            </a:r>
            <a:r>
              <a:rPr lang="es-MX" b="1" dirty="0" smtClean="0">
                <a:latin typeface="Calibri"/>
                <a:ea typeface="Calibri"/>
                <a:cs typeface="Times New Roman"/>
              </a:rPr>
              <a:t>los residuos que no pudieron </a:t>
            </a:r>
            <a:r>
              <a:rPr lang="es-MX" dirty="0" smtClean="0">
                <a:latin typeface="Calibri"/>
                <a:ea typeface="Calibri"/>
                <a:cs typeface="Times New Roman"/>
              </a:rPr>
              <a:t>ser evitados, reusados o reciclados deberán </a:t>
            </a:r>
            <a:r>
              <a:rPr lang="es-MX" b="1" dirty="0" smtClean="0">
                <a:latin typeface="Calibri"/>
                <a:ea typeface="Calibri"/>
                <a:cs typeface="Times New Roman"/>
              </a:rPr>
              <a:t>ser confinados y aislados del medio ambiente </a:t>
            </a:r>
            <a:r>
              <a:rPr lang="es-MX" dirty="0" smtClean="0">
                <a:latin typeface="Calibri"/>
                <a:ea typeface="Calibri"/>
                <a:cs typeface="Times New Roman"/>
              </a:rPr>
              <a:t>para que no se genere contaminación; esto es, llevados a su </a:t>
            </a:r>
            <a:r>
              <a:rPr lang="es-MX" b="1" dirty="0" smtClean="0">
                <a:latin typeface="Calibri"/>
                <a:ea typeface="Calibri"/>
                <a:cs typeface="Times New Roman"/>
              </a:rPr>
              <a:t>confinamiento o disposición final</a:t>
            </a:r>
            <a:r>
              <a:rPr lang="es-MX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es-MX" b="1" dirty="0" smtClean="0">
                <a:latin typeface="Calibri"/>
                <a:ea typeface="Calibri"/>
                <a:cs typeface="Times New Roman"/>
              </a:rPr>
              <a:t>En un manejo integrado de residuos, se busca aplicar las 3Rs y, sólo después de ello, se procederá a la disposición final.</a:t>
            </a:r>
            <a:endParaRPr lang="es-MX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691680" y="-141196"/>
            <a:ext cx="7704856" cy="88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0" tIns="180000" rIns="180000" bIns="180000">
            <a:spAutoFit/>
          </a:bodyPr>
          <a:lstStyle/>
          <a:p>
            <a:pPr algn="ctr"/>
            <a:r>
              <a:rPr lang="es-MX" sz="3400" b="1" dirty="0" smtClean="0">
                <a:solidFill>
                  <a:srgbClr val="486DA2"/>
                </a:solidFill>
                <a:latin typeface="Verdana" pitchFamily="34" charset="0"/>
              </a:rPr>
              <a:t>Surgimiento de una solución</a:t>
            </a:r>
            <a:endParaRPr lang="es-MX" sz="3400" i="1" dirty="0">
              <a:solidFill>
                <a:srgbClr val="486D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4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514600" y="1044892"/>
            <a:ext cx="63246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E</a:t>
            </a:r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n 1825, se publica el Bando de Policía, donde se sancionaba a la población por botar a la calle basura, agua sucia o cualquier  objeto que </a:t>
            </a: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pudiera poner en riesgo y dañar a los transeúntes</a:t>
            </a:r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es-ES_tradnl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D</a:t>
            </a:r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espués de la Invasión norteamericana, era tal la miseria, que mucha gente hurgaba entre la basura (tal vez ese fue el inicio de la pepena)</a:t>
            </a:r>
          </a:p>
          <a:p>
            <a:pPr algn="just">
              <a:buFont typeface="Arial" pitchFamily="34" charset="0"/>
              <a:buChar char="•"/>
            </a:pPr>
            <a:endParaRPr lang="es-ES_tradnl" sz="1700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s-ES_tradnl" sz="1700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s-ES_tradnl" sz="1700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11250" t="40000" r="54375" b="13000"/>
          <a:stretch>
            <a:fillRect/>
          </a:stretch>
        </p:blipFill>
        <p:spPr bwMode="auto">
          <a:xfrm>
            <a:off x="3276600" y="3087960"/>
            <a:ext cx="51054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47664" y="-99392"/>
            <a:ext cx="8207375" cy="110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486DA2"/>
                </a:solidFill>
                <a:latin typeface="Verdana" pitchFamily="34" charset="0"/>
              </a:rPr>
              <a:t>Un Poco De Historia</a:t>
            </a:r>
            <a:endParaRPr lang="fr-FR" sz="2800" i="1" dirty="0">
              <a:solidFill>
                <a:srgbClr val="486D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3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55093" y="965041"/>
            <a:ext cx="720939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dirty="0" smtClean="0">
                <a:latin typeface="Calibri" pitchFamily="34" charset="0"/>
              </a:rPr>
              <a:t>Para </a:t>
            </a:r>
            <a:r>
              <a:rPr lang="es-MX" dirty="0">
                <a:latin typeface="Calibri" pitchFamily="34" charset="0"/>
              </a:rPr>
              <a:t>que podamos acceder a </a:t>
            </a:r>
            <a:r>
              <a:rPr lang="es-MX" b="1" dirty="0">
                <a:latin typeface="Calibri" pitchFamily="34" charset="0"/>
              </a:rPr>
              <a:t>sistemas y prácticas</a:t>
            </a:r>
            <a:r>
              <a:rPr lang="es-MX" dirty="0">
                <a:latin typeface="Calibri" pitchFamily="34" charset="0"/>
              </a:rPr>
              <a:t> que nos </a:t>
            </a:r>
            <a:r>
              <a:rPr lang="es-MX" dirty="0" smtClean="0">
                <a:latin typeface="Calibri" pitchFamily="34" charset="0"/>
              </a:rPr>
              <a:t>permitan </a:t>
            </a:r>
            <a:r>
              <a:rPr lang="es-MX" b="1" dirty="0" smtClean="0">
                <a:latin typeface="Calibri" pitchFamily="34" charset="0"/>
              </a:rPr>
              <a:t>aprovechar</a:t>
            </a:r>
            <a:r>
              <a:rPr lang="es-MX" b="1" dirty="0">
                <a:latin typeface="Calibri" pitchFamily="34" charset="0"/>
              </a:rPr>
              <a:t>, separar y </a:t>
            </a:r>
            <a:r>
              <a:rPr lang="es-MX" b="1" dirty="0" smtClean="0">
                <a:latin typeface="Calibri" pitchFamily="34" charset="0"/>
              </a:rPr>
              <a:t>reciclar</a:t>
            </a:r>
            <a:r>
              <a:rPr lang="es-MX" dirty="0" smtClean="0">
                <a:latin typeface="Calibri" pitchFamily="34" charset="0"/>
              </a:rPr>
              <a:t>, </a:t>
            </a:r>
            <a:r>
              <a:rPr lang="es-MX" dirty="0">
                <a:latin typeface="Calibri" pitchFamily="34" charset="0"/>
              </a:rPr>
              <a:t>será necesario realizar cuando menos las siguientes acciones </a:t>
            </a:r>
            <a:r>
              <a:rPr lang="es-MX" dirty="0" smtClean="0">
                <a:latin typeface="Calibri" pitchFamily="34" charset="0"/>
              </a:rPr>
              <a:t>específicas: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dirty="0" smtClean="0">
              <a:latin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b="1" dirty="0" smtClean="0">
                <a:latin typeface="Calibri" pitchFamily="34" charset="0"/>
              </a:rPr>
              <a:t>Una </a:t>
            </a:r>
            <a:r>
              <a:rPr lang="es-MX" b="1" dirty="0">
                <a:latin typeface="Calibri" pitchFamily="34" charset="0"/>
              </a:rPr>
              <a:t>verdadera educación ambiental</a:t>
            </a:r>
            <a:r>
              <a:rPr lang="es-MX" dirty="0">
                <a:latin typeface="Calibri" pitchFamily="34" charset="0"/>
              </a:rPr>
              <a:t> (mediante los sistemas formales de educación pública y privada) para un</a:t>
            </a:r>
            <a:r>
              <a:rPr lang="es-MX" b="1" dirty="0">
                <a:latin typeface="Calibri" pitchFamily="34" charset="0"/>
              </a:rPr>
              <a:t> consumo sustentable</a:t>
            </a:r>
            <a:r>
              <a:rPr lang="es-MX" dirty="0">
                <a:latin typeface="Calibri" pitchFamily="34" charset="0"/>
              </a:rPr>
              <a:t> y el manejo adecuado de nuestros residuos; </a:t>
            </a:r>
            <a:endParaRPr lang="es-MX" dirty="0" smtClean="0">
              <a:latin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s-MX" dirty="0" smtClean="0">
              <a:latin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b="1" dirty="0" smtClean="0">
                <a:latin typeface="Calibri" pitchFamily="34" charset="0"/>
              </a:rPr>
              <a:t>creación </a:t>
            </a:r>
            <a:r>
              <a:rPr lang="es-MX" b="1" dirty="0">
                <a:latin typeface="Calibri" pitchFamily="34" charset="0"/>
              </a:rPr>
              <a:t>de normas oficiales específicas, </a:t>
            </a:r>
            <a:r>
              <a:rPr lang="es-MX" dirty="0">
                <a:latin typeface="Calibri" pitchFamily="34" charset="0"/>
              </a:rPr>
              <a:t>tanto e</a:t>
            </a:r>
            <a:r>
              <a:rPr lang="es-MX" b="1" dirty="0">
                <a:latin typeface="Calibri" pitchFamily="34" charset="0"/>
              </a:rPr>
              <a:t>n la producción de los envases, empaques y embalajes, </a:t>
            </a:r>
            <a:r>
              <a:rPr lang="es-MX" dirty="0">
                <a:latin typeface="Calibri" pitchFamily="34" charset="0"/>
              </a:rPr>
              <a:t>como en las </a:t>
            </a:r>
            <a:r>
              <a:rPr lang="es-MX" b="1" dirty="0">
                <a:latin typeface="Calibri" pitchFamily="34" charset="0"/>
              </a:rPr>
              <a:t>definiciones </a:t>
            </a:r>
            <a:r>
              <a:rPr lang="es-MX" dirty="0">
                <a:latin typeface="Calibri" pitchFamily="34" charset="0"/>
              </a:rPr>
              <a:t>claras de los residuos sólidos urbanos, de manejo especial y los residuos peligrosos</a:t>
            </a:r>
            <a:r>
              <a:rPr lang="es-MX" dirty="0" smtClean="0">
                <a:latin typeface="Calibri" pitchFamily="34" charset="0"/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endParaRPr lang="es-MX" b="1" dirty="0">
              <a:latin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b="1" dirty="0" smtClean="0">
                <a:latin typeface="Calibri" pitchFamily="34" charset="0"/>
              </a:rPr>
              <a:t>implementar </a:t>
            </a:r>
            <a:r>
              <a:rPr lang="es-MX" b="1" dirty="0">
                <a:latin typeface="Calibri" pitchFamily="34" charset="0"/>
              </a:rPr>
              <a:t>sistemas modernos de separación y aprovechamiento de RSU</a:t>
            </a:r>
            <a:r>
              <a:rPr lang="es-MX" dirty="0">
                <a:latin typeface="Calibri" pitchFamily="34" charset="0"/>
              </a:rPr>
              <a:t>; </a:t>
            </a:r>
            <a:r>
              <a:rPr lang="es-MX" b="1" dirty="0">
                <a:latin typeface="Calibri" pitchFamily="34" charset="0"/>
              </a:rPr>
              <a:t>utilizar vehículos modernos de recolección y contenedores especiales para RSU</a:t>
            </a:r>
            <a:r>
              <a:rPr lang="es-MX" dirty="0">
                <a:latin typeface="Calibri" pitchFamily="34" charset="0"/>
              </a:rPr>
              <a:t>; ofrecer condiciones de trabajo dignas y sobre todo seguras para los operadores de todas las etapas del manejo integral de los RSU;</a:t>
            </a:r>
            <a:r>
              <a:rPr lang="es-MX" b="1" dirty="0">
                <a:latin typeface="Calibri" pitchFamily="34" charset="0"/>
              </a:rPr>
              <a:t> </a:t>
            </a:r>
            <a:endParaRPr lang="es-MX" b="1" dirty="0" smtClean="0">
              <a:latin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s-MX" b="1" dirty="0">
              <a:latin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b="1" dirty="0" smtClean="0">
                <a:latin typeface="Calibri" pitchFamily="34" charset="0"/>
              </a:rPr>
              <a:t>integrar </a:t>
            </a:r>
            <a:r>
              <a:rPr lang="es-MX" b="1" dirty="0">
                <a:latin typeface="Calibri" pitchFamily="34" charset="0"/>
              </a:rPr>
              <a:t>la recolección selectiva o diferenciada </a:t>
            </a:r>
            <a:r>
              <a:rPr lang="es-MX" dirty="0">
                <a:latin typeface="Calibri" pitchFamily="34" charset="0"/>
              </a:rPr>
              <a:t>como parte esencial de la gestión integral de los RSU. </a:t>
            </a:r>
            <a:endParaRPr lang="es-MX" dirty="0" smtClean="0">
              <a:latin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s-MX" dirty="0">
              <a:latin typeface="Calibri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58975" y="166000"/>
            <a:ext cx="7704856" cy="88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0" tIns="180000" rIns="180000" bIns="180000">
            <a:spAutoFit/>
          </a:bodyPr>
          <a:lstStyle/>
          <a:p>
            <a:pPr algn="ctr"/>
            <a:r>
              <a:rPr lang="es-MX" sz="3400" b="1" dirty="0" smtClean="0">
                <a:solidFill>
                  <a:srgbClr val="486DA2"/>
                </a:solidFill>
                <a:latin typeface="Verdana" pitchFamily="34" charset="0"/>
              </a:rPr>
              <a:t>En conclusión</a:t>
            </a:r>
            <a:endParaRPr lang="es-MX" sz="3400" i="1" dirty="0">
              <a:solidFill>
                <a:srgbClr val="486D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17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55093" y="965041"/>
            <a:ext cx="72093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dirty="0" smtClean="0">
                <a:latin typeface="Calibri" pitchFamily="34" charset="0"/>
              </a:rPr>
              <a:t>Para </a:t>
            </a:r>
            <a:r>
              <a:rPr lang="es-MX" dirty="0">
                <a:latin typeface="Calibri" pitchFamily="34" charset="0"/>
              </a:rPr>
              <a:t>todo ello, se </a:t>
            </a:r>
            <a:r>
              <a:rPr lang="es-MX" b="1" dirty="0">
                <a:latin typeface="Calibri" pitchFamily="34" charset="0"/>
              </a:rPr>
              <a:t>requiere de recursos económicos que hoy no tienen los ayuntamientos, </a:t>
            </a:r>
            <a:r>
              <a:rPr lang="es-MX" dirty="0">
                <a:latin typeface="Calibri" pitchFamily="34" charset="0"/>
              </a:rPr>
              <a:t>por lo que se deberán asignar </a:t>
            </a:r>
            <a:r>
              <a:rPr lang="es-MX" b="1" dirty="0">
                <a:latin typeface="Calibri" pitchFamily="34" charset="0"/>
              </a:rPr>
              <a:t>presupuestos específicos desde la Federación</a:t>
            </a:r>
            <a:r>
              <a:rPr lang="es-MX" dirty="0">
                <a:latin typeface="Calibri" pitchFamily="34" charset="0"/>
              </a:rPr>
              <a:t> o se deberá </a:t>
            </a:r>
            <a:r>
              <a:rPr lang="es-MX" b="1" dirty="0">
                <a:latin typeface="Calibri" pitchFamily="34" charset="0"/>
              </a:rPr>
              <a:t>cobrar a los habitantes un impuesto </a:t>
            </a:r>
            <a:r>
              <a:rPr lang="es-MX" dirty="0">
                <a:latin typeface="Calibri" pitchFamily="34" charset="0"/>
              </a:rPr>
              <a:t>especial adicional para RSU </a:t>
            </a:r>
            <a:r>
              <a:rPr lang="es-MX" dirty="0" smtClean="0">
                <a:latin typeface="Calibri" pitchFamily="34" charset="0"/>
              </a:rPr>
              <a:t>(</a:t>
            </a:r>
            <a:r>
              <a:rPr lang="es-MX" b="1" dirty="0" smtClean="0">
                <a:latin typeface="Calibri" pitchFamily="34" charset="0"/>
              </a:rPr>
              <a:t>LGPGIR Art</a:t>
            </a:r>
            <a:r>
              <a:rPr lang="es-MX" b="1" dirty="0">
                <a:latin typeface="Calibri" pitchFamily="34" charset="0"/>
              </a:rPr>
              <a:t>. 10 fracción X</a:t>
            </a:r>
            <a:r>
              <a:rPr lang="es-MX" dirty="0">
                <a:latin typeface="Calibri" pitchFamily="34" charset="0"/>
              </a:rPr>
              <a:t>). Y por supuesto que también se deberá </a:t>
            </a:r>
            <a:r>
              <a:rPr lang="es-MX" b="1" dirty="0">
                <a:latin typeface="Calibri" pitchFamily="34" charset="0"/>
              </a:rPr>
              <a:t>promover a través de incentivos </a:t>
            </a:r>
            <a:r>
              <a:rPr lang="es-MX" dirty="0">
                <a:latin typeface="Calibri" pitchFamily="34" charset="0"/>
              </a:rPr>
              <a:t>fiscales y financieros el fomento a la creación de e</a:t>
            </a:r>
            <a:r>
              <a:rPr lang="es-MX" b="1" dirty="0">
                <a:latin typeface="Calibri" pitchFamily="34" charset="0"/>
              </a:rPr>
              <a:t>mpresas dedicadas al reciclaje de los RSU y el apoyo y fortalecimiento a las ya existentes</a:t>
            </a:r>
            <a:r>
              <a:rPr lang="es-MX" dirty="0" smtClean="0">
                <a:latin typeface="Calibri" pitchFamily="34" charset="0"/>
              </a:rPr>
              <a:t>.</a:t>
            </a:r>
            <a:endParaRPr lang="es-MX" dirty="0">
              <a:latin typeface="Calibri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MX" dirty="0">
              <a:latin typeface="Calibri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58975" y="166000"/>
            <a:ext cx="7704856" cy="88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0" tIns="180000" rIns="180000" bIns="180000">
            <a:spAutoFit/>
          </a:bodyPr>
          <a:lstStyle/>
          <a:p>
            <a:pPr algn="ctr"/>
            <a:r>
              <a:rPr lang="es-MX" sz="3400" b="1" dirty="0" smtClean="0">
                <a:solidFill>
                  <a:srgbClr val="486DA2"/>
                </a:solidFill>
                <a:latin typeface="Verdana" pitchFamily="34" charset="0"/>
              </a:rPr>
              <a:t>En conclusión</a:t>
            </a:r>
            <a:endParaRPr lang="es-MX" sz="3400" i="1" dirty="0">
              <a:solidFill>
                <a:srgbClr val="486DA2"/>
              </a:solidFill>
            </a:endParaRPr>
          </a:p>
        </p:txBody>
      </p:sp>
      <p:pic>
        <p:nvPicPr>
          <p:cNvPr id="13316" name="Picture 4" descr="http://ensenadadigital.mx/wp-content/uploads/2013/03/B16B4FD3E0DA16843A11DC358E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775" y="3522835"/>
            <a:ext cx="4186729" cy="2786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http://s3.amazonaws.com/files.posterous.com/tlalpan/jRdxyl0ksEHjVblbF1Q3mNk3kgBuCNIhbxs6OfvQsl6fxZ9kDp1VsEqmufm6/Screen_shot_2011-12-20_at_8.09.png?AWSAccessKeyId=AKIAJFZAE65UYRT34AOQ&amp;Expires=1368725285&amp;Signature=R103s6kBw59bGbpRWLZe4GP5aO8%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391" y="3522835"/>
            <a:ext cx="4176464" cy="2786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6130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 descr="https://fbcdn-sphotos-d-a.akamaihd.net/hphotos-ak-snc6/269258_363346470446641_332115985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4248472" cy="35776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uteycv.escasto.ipn.mx/formulario/encabezado-ESCA-santo-tom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12" y="-27384"/>
            <a:ext cx="9160412" cy="1789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36531" y="5085184"/>
            <a:ext cx="61478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Gracias </a:t>
            </a:r>
          </a:p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por su atención.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259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267744" y="548680"/>
            <a:ext cx="6624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D</a:t>
            </a:r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e 1910 a 1940 la población crece de </a:t>
            </a: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470,000 a 1’700,000 habs</a:t>
            </a:r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es-ES_tradnl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S</a:t>
            </a:r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e dieron </a:t>
            </a: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concesiones</a:t>
            </a:r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para fortalecer el servicio en determinadas zonas, por el crecimiento de la ciudad.</a:t>
            </a:r>
          </a:p>
          <a:p>
            <a:pPr algn="just">
              <a:buFont typeface="Arial" pitchFamily="34" charset="0"/>
              <a:buChar char="•"/>
            </a:pPr>
            <a:endParaRPr lang="es-ES_tradnl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E</a:t>
            </a:r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n los tiraderos se </a:t>
            </a: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aprovechaba</a:t>
            </a:r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 el vidrio, las excretas y el carbón.</a:t>
            </a:r>
          </a:p>
          <a:p>
            <a:pPr algn="just">
              <a:buFont typeface="Arial" pitchFamily="34" charset="0"/>
              <a:buChar char="•"/>
            </a:pPr>
            <a:endParaRPr lang="es-ES_tradnl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S</a:t>
            </a:r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e empezaron a utilizar </a:t>
            </a: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equipos motorizados </a:t>
            </a:r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para el barrido de las calles y para la recolección.</a:t>
            </a:r>
            <a:endParaRPr lang="es-ES_tradnl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11875" t="43000" r="55000" b="15000"/>
          <a:stretch>
            <a:fillRect/>
          </a:stretch>
        </p:blipFill>
        <p:spPr bwMode="auto">
          <a:xfrm>
            <a:off x="3629744" y="3684984"/>
            <a:ext cx="4038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166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l="11875" t="42000" r="54375" b="18000"/>
          <a:stretch>
            <a:fillRect/>
          </a:stretch>
        </p:blipFill>
        <p:spPr bwMode="auto">
          <a:xfrm>
            <a:off x="3419872" y="3429000"/>
            <a:ext cx="41148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2743200" y="685800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E</a:t>
            </a:r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n 1925, se generaban mas de </a:t>
            </a: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375 ton/día </a:t>
            </a:r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de basura, y el costo anual del servicio era de $279,845.00</a:t>
            </a:r>
          </a:p>
          <a:p>
            <a:pPr algn="just">
              <a:buFont typeface="Arial" pitchFamily="34" charset="0"/>
              <a:buChar char="•"/>
            </a:pPr>
            <a:endParaRPr lang="es-ES_tradnl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D</a:t>
            </a:r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urante un tiempo llegaron a utilizar góndolas para transportar la basura hacia 15 km. </a:t>
            </a: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Fuera</a:t>
            </a:r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de la ciudad.</a:t>
            </a:r>
          </a:p>
          <a:p>
            <a:pPr algn="just">
              <a:buFont typeface="Arial" pitchFamily="34" charset="0"/>
              <a:buChar char="•"/>
            </a:pPr>
            <a:endParaRPr lang="es-ES_tradnl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E</a:t>
            </a:r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n 1934, con 1,600 agremiados, se creo el </a:t>
            </a: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Sindicato de Limpia y Transportes.</a:t>
            </a:r>
            <a:endParaRPr lang="es-ES_tradnl" b="1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819400" y="304800"/>
            <a:ext cx="5791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D</a:t>
            </a:r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e 1940 a 1985 la población creció de </a:t>
            </a: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1’700,000 a 18’000,000</a:t>
            </a:r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de habs. Fundamentalmente por la </a:t>
            </a: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industrialización</a:t>
            </a:r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de la ZMCM.</a:t>
            </a:r>
          </a:p>
          <a:p>
            <a:pPr algn="just">
              <a:buFont typeface="Arial" pitchFamily="34" charset="0"/>
              <a:buChar char="•"/>
            </a:pPr>
            <a:endParaRPr lang="es-ES_tradnl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E</a:t>
            </a:r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l 8 de Mayo del 1941, se promulgo el </a:t>
            </a: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Reglamento de Limpia del D.F.</a:t>
            </a:r>
          </a:p>
          <a:p>
            <a:pPr algn="just">
              <a:buFont typeface="Arial" pitchFamily="34" charset="0"/>
              <a:buChar char="•"/>
            </a:pPr>
            <a:endParaRPr lang="es-ES_tradnl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E</a:t>
            </a:r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l 14 de Mayo del mismo año se otorga concesión para </a:t>
            </a: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industrializar basura </a:t>
            </a:r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en 3 plantas ubicadas en Tetepilco, Azcapotzalco y Balbuena, las cuales dejaron de operar al año siguiente.</a:t>
            </a:r>
          </a:p>
          <a:p>
            <a:pPr algn="just">
              <a:buFont typeface="Arial" pitchFamily="34" charset="0"/>
              <a:buChar char="•"/>
            </a:pPr>
            <a:endParaRPr lang="es-ES_tradnl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s-ES_tradnl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s-ES_tradnl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l="11250" t="40000" r="56875" b="19000"/>
          <a:stretch>
            <a:fillRect/>
          </a:stretch>
        </p:blipFill>
        <p:spPr bwMode="auto">
          <a:xfrm>
            <a:off x="3203848" y="3581400"/>
            <a:ext cx="46482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065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 l="11250" t="42000" r="53750" b="15000"/>
          <a:stretch>
            <a:fillRect/>
          </a:stretch>
        </p:blipFill>
        <p:spPr bwMode="auto">
          <a:xfrm>
            <a:off x="3962400" y="3565198"/>
            <a:ext cx="51816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2819400" y="304800"/>
            <a:ext cx="579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E</a:t>
            </a:r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n 1950, el municipio de Tlalnepantla se integra a la ZMCM.</a:t>
            </a:r>
          </a:p>
          <a:p>
            <a:pPr algn="just">
              <a:buFont typeface="Arial" pitchFamily="34" charset="0"/>
              <a:buChar char="•"/>
            </a:pPr>
            <a:endParaRPr lang="es-ES_tradnl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E</a:t>
            </a:r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n ese año, se utilizaban los </a:t>
            </a: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tiraderos de los ríos</a:t>
            </a:r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: Magdalena Mixhuca, Sta. Catarina, Bramaderos, Col .Modelo, Nativitas, Pedregal e Independencia.</a:t>
            </a:r>
          </a:p>
          <a:p>
            <a:pPr algn="just">
              <a:buFont typeface="Arial" pitchFamily="34" charset="0"/>
              <a:buChar char="•"/>
            </a:pPr>
            <a:endParaRPr lang="es-ES_tradnl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E</a:t>
            </a:r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n la ciudad comienzan a desaparecer los carros de tracción animal, y aparecen los vehículos de </a:t>
            </a: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compactación</a:t>
            </a:r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tubular, y en los pueblos suburbanos se mantenía el uso de carretones.</a:t>
            </a:r>
          </a:p>
          <a:p>
            <a:pPr algn="just">
              <a:buFont typeface="Arial" pitchFamily="34" charset="0"/>
              <a:buChar char="•"/>
            </a:pPr>
            <a:endParaRPr lang="es-ES_tradnl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0242" name="Picture 2" descr="http://www.bvsde.paho.org/eswww/fulltext/curso/desechos/Fig-3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565198"/>
            <a:ext cx="4301511" cy="2632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93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42500" t="24000" r="25625" b="46000"/>
          <a:stretch>
            <a:fillRect/>
          </a:stretch>
        </p:blipFill>
        <p:spPr bwMode="auto">
          <a:xfrm>
            <a:off x="2133600" y="2743200"/>
            <a:ext cx="38862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2438400" y="228600"/>
            <a:ext cx="647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E</a:t>
            </a:r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n la década de los 70’s aparecieron iniciativas para construir </a:t>
            </a: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plantas de composteo e incineradores en el D.F.</a:t>
            </a:r>
          </a:p>
          <a:p>
            <a:pPr algn="just">
              <a:buFont typeface="Arial" pitchFamily="34" charset="0"/>
              <a:buChar char="•"/>
            </a:pPr>
            <a:endParaRPr lang="es-ES_tradnl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S</a:t>
            </a:r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e construyeron a partir de 1970, </a:t>
            </a: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10 estaciones de transferencia </a:t>
            </a:r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1ª y 2ª generación en diferentes delegaciones del D.F.</a:t>
            </a:r>
          </a:p>
          <a:p>
            <a:pPr algn="just">
              <a:buFont typeface="Arial" pitchFamily="34" charset="0"/>
              <a:buChar char="•"/>
            </a:pPr>
            <a:endParaRPr lang="es-ES_tradnl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S</a:t>
            </a:r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e inicia el deposito de basura en el corredor </a:t>
            </a:r>
            <a:r>
              <a:rPr lang="es-ES_tradnl" b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Neza-Chimalhuacan</a:t>
            </a: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y proliferan </a:t>
            </a: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los tiraderos </a:t>
            </a:r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de basura en los municipios conurbados al D.F.</a:t>
            </a:r>
            <a:endParaRPr lang="es-ES_tradnl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42500" t="54000" r="25625" b="9000"/>
          <a:stretch>
            <a:fillRect/>
          </a:stretch>
        </p:blipFill>
        <p:spPr bwMode="auto">
          <a:xfrm>
            <a:off x="5105400" y="4038600"/>
            <a:ext cx="38862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76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8312" y="3429000"/>
            <a:ext cx="8207375" cy="110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>
            <a:spAutoFit/>
          </a:bodyPr>
          <a:lstStyle/>
          <a:p>
            <a:pPr algn="ctr"/>
            <a:r>
              <a:rPr lang="fr-FR" sz="4800" b="1" dirty="0" err="1" smtClean="0">
                <a:solidFill>
                  <a:srgbClr val="486DA2"/>
                </a:solidFill>
                <a:latin typeface="Verdana" pitchFamily="34" charset="0"/>
              </a:rPr>
              <a:t>Entrando</a:t>
            </a:r>
            <a:r>
              <a:rPr lang="fr-FR" sz="4800" b="1" dirty="0" smtClean="0">
                <a:solidFill>
                  <a:srgbClr val="486DA2"/>
                </a:solidFill>
                <a:latin typeface="Verdana" pitchFamily="34" charset="0"/>
              </a:rPr>
              <a:t> En </a:t>
            </a:r>
            <a:r>
              <a:rPr lang="fr-FR" sz="4800" b="1" dirty="0" err="1" smtClean="0">
                <a:solidFill>
                  <a:srgbClr val="486DA2"/>
                </a:solidFill>
                <a:latin typeface="Verdana" pitchFamily="34" charset="0"/>
              </a:rPr>
              <a:t>Materia</a:t>
            </a:r>
            <a:endParaRPr lang="fr-FR" sz="4800" b="1" dirty="0" smtClean="0">
              <a:solidFill>
                <a:srgbClr val="486DA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1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89040"/>
            <a:ext cx="4671974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907704" y="1002787"/>
            <a:ext cx="7065379" cy="315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s-MX" b="1" dirty="0" smtClean="0">
                <a:effectLst/>
                <a:latin typeface="Calibri"/>
                <a:ea typeface="Calibri"/>
                <a:cs typeface="Times New Roman"/>
              </a:rPr>
              <a:t>L</a:t>
            </a:r>
            <a:r>
              <a:rPr lang="es-MX" dirty="0" smtClean="0">
                <a:effectLst/>
                <a:latin typeface="Calibri"/>
                <a:ea typeface="Calibri"/>
                <a:cs typeface="Times New Roman"/>
              </a:rPr>
              <a:t>a sociedad mexicana identifica a la </a:t>
            </a:r>
            <a:r>
              <a:rPr lang="es-MX" b="1" dirty="0" smtClean="0">
                <a:effectLst/>
                <a:latin typeface="Calibri"/>
                <a:ea typeface="Calibri"/>
                <a:cs typeface="Times New Roman"/>
              </a:rPr>
              <a:t>separación de los residuos </a:t>
            </a:r>
            <a:r>
              <a:rPr lang="es-MX" dirty="0" smtClean="0">
                <a:effectLst/>
                <a:latin typeface="Calibri"/>
                <a:ea typeface="Calibri"/>
                <a:cs typeface="Times New Roman"/>
              </a:rPr>
              <a:t>como una de las </a:t>
            </a:r>
            <a:r>
              <a:rPr lang="es-MX" b="1" dirty="0" smtClean="0">
                <a:effectLst/>
                <a:latin typeface="Calibri"/>
                <a:ea typeface="Calibri"/>
                <a:cs typeface="Times New Roman"/>
              </a:rPr>
              <a:t>principales</a:t>
            </a:r>
            <a:r>
              <a:rPr lang="es-MX" dirty="0" smtClean="0">
                <a:effectLst/>
                <a:latin typeface="Calibri"/>
                <a:ea typeface="Calibri"/>
                <a:cs typeface="Times New Roman"/>
              </a:rPr>
              <a:t> actividades a realizar para su </a:t>
            </a:r>
            <a:r>
              <a:rPr lang="es-MX" b="1" dirty="0" smtClean="0">
                <a:effectLst/>
                <a:latin typeface="Calibri"/>
                <a:ea typeface="Calibri"/>
                <a:cs typeface="Times New Roman"/>
              </a:rPr>
              <a:t>aprovechamiento</a:t>
            </a:r>
            <a:r>
              <a:rPr lang="es-MX" dirty="0" smtClean="0">
                <a:effectLst/>
                <a:latin typeface="Calibri"/>
                <a:ea typeface="Calibri"/>
                <a:cs typeface="Times New Roman"/>
              </a:rPr>
              <a:t>. Sin embargo, esta actividad requiere de </a:t>
            </a:r>
            <a:r>
              <a:rPr lang="es-MX" b="1" dirty="0" smtClean="0">
                <a:effectLst/>
                <a:latin typeface="Calibri"/>
                <a:ea typeface="Calibri"/>
                <a:cs typeface="Times New Roman"/>
              </a:rPr>
              <a:t>establecer métodos, criterios o guías</a:t>
            </a:r>
            <a:r>
              <a:rPr lang="es-MX" dirty="0" smtClean="0">
                <a:effectLst/>
                <a:latin typeface="Calibri"/>
                <a:ea typeface="Calibri"/>
                <a:cs typeface="Times New Roman"/>
              </a:rPr>
              <a:t> que permitan establecer una forma única de llevar a cabo la actividad, con un fin claro y de una forma </a:t>
            </a:r>
            <a:r>
              <a:rPr lang="es-MX" b="1" dirty="0" smtClean="0">
                <a:effectLst/>
                <a:latin typeface="Calibri"/>
                <a:ea typeface="Calibri"/>
                <a:cs typeface="Times New Roman"/>
              </a:rPr>
              <a:t>ordenada</a:t>
            </a:r>
            <a:r>
              <a:rPr lang="es-MX" dirty="0" smtClean="0">
                <a:effectLst/>
                <a:latin typeface="Calibri"/>
                <a:ea typeface="Calibri"/>
                <a:cs typeface="Times New Roman"/>
              </a:rPr>
              <a:t>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s-MX" b="1" dirty="0" smtClean="0">
                <a:effectLst/>
                <a:latin typeface="Calibri"/>
                <a:ea typeface="Calibri"/>
                <a:cs typeface="Times New Roman"/>
              </a:rPr>
              <a:t>E</a:t>
            </a:r>
            <a:r>
              <a:rPr lang="es-MX" dirty="0" smtClean="0">
                <a:effectLst/>
                <a:latin typeface="Calibri"/>
                <a:ea typeface="Calibri"/>
                <a:cs typeface="Times New Roman"/>
              </a:rPr>
              <a:t>n México se han identificado al menos </a:t>
            </a:r>
            <a:r>
              <a:rPr lang="es-MX" b="1" dirty="0" smtClean="0">
                <a:effectLst/>
                <a:latin typeface="Calibri"/>
                <a:ea typeface="Calibri"/>
                <a:cs typeface="Times New Roman"/>
              </a:rPr>
              <a:t>cuatro formas diferentes de separar</a:t>
            </a:r>
            <a:r>
              <a:rPr lang="es-MX" dirty="0" smtClean="0">
                <a:effectLst/>
                <a:latin typeface="Calibri"/>
                <a:ea typeface="Calibri"/>
                <a:cs typeface="Times New Roman"/>
              </a:rPr>
              <a:t> los residuos y al menos </a:t>
            </a:r>
            <a:r>
              <a:rPr lang="es-MX" b="1" dirty="0" smtClean="0">
                <a:effectLst/>
                <a:latin typeface="Calibri"/>
                <a:ea typeface="Calibri"/>
                <a:cs typeface="Times New Roman"/>
              </a:rPr>
              <a:t>tres asignaciones </a:t>
            </a:r>
            <a:r>
              <a:rPr lang="es-MX" dirty="0" smtClean="0">
                <a:effectLst/>
                <a:latin typeface="Calibri"/>
                <a:ea typeface="Calibri"/>
                <a:cs typeface="Times New Roman"/>
              </a:rPr>
              <a:t>diferentes de colores, logotipos y características para un mismo tipo.</a:t>
            </a:r>
            <a:endParaRPr lang="es-ES_tradnl" sz="1700" dirty="0" smtClean="0">
              <a:solidFill>
                <a:schemeClr val="accent4">
                  <a:lumMod val="50000"/>
                </a:schemeClr>
              </a:solidFill>
              <a:latin typeface="Candara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s-ES_tradnl" sz="1700" dirty="0">
              <a:solidFill>
                <a:schemeClr val="accent4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47664" y="-99392"/>
            <a:ext cx="8207375" cy="110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>
            <a:spAutoFit/>
          </a:bodyPr>
          <a:lstStyle/>
          <a:p>
            <a:pPr algn="ctr"/>
            <a:r>
              <a:rPr lang="es-MX" sz="4800" b="1" dirty="0" smtClean="0">
                <a:solidFill>
                  <a:srgbClr val="486DA2"/>
                </a:solidFill>
                <a:latin typeface="Verdana" pitchFamily="34" charset="0"/>
              </a:rPr>
              <a:t>Presentación</a:t>
            </a:r>
            <a:endParaRPr lang="es-MX" sz="2800" i="1" dirty="0">
              <a:solidFill>
                <a:srgbClr val="486D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1557</Words>
  <Application>Microsoft Office PowerPoint</Application>
  <PresentationFormat>Presentación en pantalla (4:3)</PresentationFormat>
  <Paragraphs>99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Modèle par défaut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Side Arrows Background</dc:title>
  <dc:creator>www.powerpointstyles.com</dc:creator>
  <cp:lastModifiedBy>HP4</cp:lastModifiedBy>
  <cp:revision>68</cp:revision>
  <dcterms:created xsi:type="dcterms:W3CDTF">2009-03-23T15:23:24Z</dcterms:created>
  <dcterms:modified xsi:type="dcterms:W3CDTF">2013-05-20T17:59:41Z</dcterms:modified>
</cp:coreProperties>
</file>